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wdp" ContentType="image/vnd.ms-photo"/>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351" r:id="rId2"/>
    <p:sldId id="341" r:id="rId3"/>
    <p:sldId id="335" r:id="rId4"/>
    <p:sldId id="339" r:id="rId5"/>
    <p:sldId id="350" r:id="rId6"/>
    <p:sldId id="343" r:id="rId7"/>
    <p:sldId id="336" r:id="rId8"/>
    <p:sldId id="340" r:id="rId9"/>
    <p:sldId id="342" r:id="rId10"/>
    <p:sldId id="338" r:id="rId11"/>
    <p:sldId id="294" r:id="rId12"/>
    <p:sldId id="345" r:id="rId13"/>
    <p:sldId id="346" r:id="rId14"/>
    <p:sldId id="348" r:id="rId15"/>
    <p:sldId id="349" r:id="rId16"/>
    <p:sldId id="347" r:id="rId17"/>
    <p:sldId id="296" r:id="rId18"/>
    <p:sldId id="297" r:id="rId19"/>
    <p:sldId id="298" r:id="rId20"/>
    <p:sldId id="301" r:id="rId21"/>
    <p:sldId id="303" r:id="rId22"/>
    <p:sldId id="305" r:id="rId23"/>
    <p:sldId id="309" r:id="rId24"/>
    <p:sldId id="258" r:id="rId25"/>
    <p:sldId id="261" r:id="rId26"/>
    <p:sldId id="263" r:id="rId27"/>
    <p:sldId id="328" r:id="rId28"/>
    <p:sldId id="293" r:id="rId29"/>
    <p:sldId id="352" r:id="rId30"/>
  </p:sldIdLst>
  <p:sldSz cx="9144000" cy="6858000" type="screen4x3"/>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02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2B54B"/>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showGuides="1">
      <p:cViewPr>
        <p:scale>
          <a:sx n="50" d="100"/>
          <a:sy n="50" d="100"/>
        </p:scale>
        <p:origin x="-1734" y="-618"/>
      </p:cViewPr>
      <p:guideLst>
        <p:guide orient="horz" pos="2024"/>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A7EC53-C0DE-4812-BB86-DE65EAD64655}" type="doc">
      <dgm:prSet loTypeId="urn:microsoft.com/office/officeart/2011/layout/TabList#1" loCatId="list" qsTypeId="urn:microsoft.com/office/officeart/2005/8/quickstyle/simple1" qsCatId="simple" csTypeId="urn:microsoft.com/office/officeart/2005/8/colors/accent1_2" csCatId="accent1" phldr="1"/>
      <dgm:spPr/>
      <dgm:t>
        <a:bodyPr/>
        <a:lstStyle/>
        <a:p>
          <a:endParaRPr lang="es-MX"/>
        </a:p>
      </dgm:t>
    </dgm:pt>
    <dgm:pt modelId="{D8C62AAA-D647-4176-B01B-EB405D1312B1}">
      <dgm:prSet phldrT="[Texto]" custT="1"/>
      <dgm:spPr>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MX" sz="2000" b="1" dirty="0" smtClean="0">
              <a:solidFill>
                <a:schemeClr val="bg1"/>
              </a:solidFill>
            </a:rPr>
            <a:t>Agua Limpia</a:t>
          </a:r>
          <a:endParaRPr lang="es-MX" sz="2000" dirty="0">
            <a:solidFill>
              <a:schemeClr val="bg1"/>
            </a:solidFill>
          </a:endParaRPr>
        </a:p>
      </dgm:t>
    </dgm:pt>
    <dgm:pt modelId="{E929A45E-E1EB-40C1-B3B6-627B9E2CDC93}" type="parTrans" cxnId="{47650443-783C-46A0-BCC8-FC5DAB3B671E}">
      <dgm:prSet/>
      <dgm:spPr/>
      <dgm:t>
        <a:bodyPr/>
        <a:lstStyle/>
        <a:p>
          <a:endParaRPr lang="es-MX"/>
        </a:p>
      </dgm:t>
    </dgm:pt>
    <dgm:pt modelId="{2F92C981-8972-4C3C-91F9-2E5088340EB8}" type="sibTrans" cxnId="{47650443-783C-46A0-BCC8-FC5DAB3B671E}">
      <dgm:prSet/>
      <dgm:spPr/>
      <dgm:t>
        <a:bodyPr/>
        <a:lstStyle/>
        <a:p>
          <a:endParaRPr lang="es-MX"/>
        </a:p>
      </dgm:t>
    </dgm:pt>
    <dgm:pt modelId="{3396FA0A-E2F5-4486-A5E2-5F3A2465C89E}">
      <dgm:prSet phldrT="[Texto]" custT="1"/>
      <dgm:spPr/>
      <dgm:t>
        <a:bodyPr/>
        <a:lstStyle/>
        <a:p>
          <a:r>
            <a:rPr lang="es-MX" sz="1600" b="1" dirty="0" smtClean="0">
              <a:solidFill>
                <a:schemeClr val="tx1"/>
              </a:solidFill>
              <a:latin typeface="+mn-lt"/>
            </a:rPr>
            <a:t>Calidad en agua de consumo</a:t>
          </a:r>
          <a:endParaRPr lang="es-MX" sz="1600" b="1" dirty="0">
            <a:solidFill>
              <a:schemeClr val="tx1"/>
            </a:solidFill>
          </a:endParaRPr>
        </a:p>
      </dgm:t>
    </dgm:pt>
    <dgm:pt modelId="{5857402C-4EEB-4FC0-AC92-F964AE45A827}" type="parTrans" cxnId="{76B2860A-354A-417B-8022-3F5FD804C07D}">
      <dgm:prSet/>
      <dgm:spPr/>
      <dgm:t>
        <a:bodyPr/>
        <a:lstStyle/>
        <a:p>
          <a:endParaRPr lang="es-MX"/>
        </a:p>
      </dgm:t>
    </dgm:pt>
    <dgm:pt modelId="{33F82483-BA92-43DB-83DA-1A6F52E310BD}" type="sibTrans" cxnId="{76B2860A-354A-417B-8022-3F5FD804C07D}">
      <dgm:prSet/>
      <dgm:spPr/>
      <dgm:t>
        <a:bodyPr/>
        <a:lstStyle/>
        <a:p>
          <a:endParaRPr lang="es-MX"/>
        </a:p>
      </dgm:t>
    </dgm:pt>
    <dgm:pt modelId="{CF5E012D-2B47-4675-A594-9E0D4201FD6A}">
      <dgm:prSet phldrT="[Texto]" custT="1"/>
      <dgm:spPr>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MX" sz="2000" b="1" dirty="0" smtClean="0">
              <a:solidFill>
                <a:schemeClr val="bg1"/>
              </a:solidFill>
            </a:rPr>
            <a:t>Basura</a:t>
          </a:r>
          <a:endParaRPr lang="es-MX" sz="2000" dirty="0">
            <a:solidFill>
              <a:schemeClr val="bg1"/>
            </a:solidFill>
          </a:endParaRPr>
        </a:p>
      </dgm:t>
    </dgm:pt>
    <dgm:pt modelId="{E93802B4-F69F-48E0-BDEA-585651F0BD2B}" type="parTrans" cxnId="{EC0F0457-A8A4-4A0E-9C5C-180C8078BEB6}">
      <dgm:prSet/>
      <dgm:spPr/>
      <dgm:t>
        <a:bodyPr/>
        <a:lstStyle/>
        <a:p>
          <a:endParaRPr lang="es-MX"/>
        </a:p>
      </dgm:t>
    </dgm:pt>
    <dgm:pt modelId="{DF5C96FB-E6AA-4923-ABFF-7F14EFA6000D}" type="sibTrans" cxnId="{EC0F0457-A8A4-4A0E-9C5C-180C8078BEB6}">
      <dgm:prSet/>
      <dgm:spPr/>
      <dgm:t>
        <a:bodyPr/>
        <a:lstStyle/>
        <a:p>
          <a:endParaRPr lang="es-MX"/>
        </a:p>
      </dgm:t>
    </dgm:pt>
    <dgm:pt modelId="{84DF0184-8E63-4C79-8526-C848C7BD341F}">
      <dgm:prSet phldrT="[Texto]" phldr="1" custT="1"/>
      <dgm:spPr/>
      <dgm:t>
        <a:bodyPr/>
        <a:lstStyle/>
        <a:p>
          <a:endParaRPr lang="es-MX" sz="1800" dirty="0"/>
        </a:p>
      </dgm:t>
    </dgm:pt>
    <dgm:pt modelId="{36F118F2-F0E5-47EB-A20C-7FC7E47D35F5}" type="parTrans" cxnId="{4B420DEB-A046-4DFB-806C-D8467808F51D}">
      <dgm:prSet/>
      <dgm:spPr/>
      <dgm:t>
        <a:bodyPr/>
        <a:lstStyle/>
        <a:p>
          <a:endParaRPr lang="es-MX"/>
        </a:p>
      </dgm:t>
    </dgm:pt>
    <dgm:pt modelId="{B86EF641-0F64-4DAC-BC22-9F0E41D8C652}" type="sibTrans" cxnId="{4B420DEB-A046-4DFB-806C-D8467808F51D}">
      <dgm:prSet/>
      <dgm:spPr/>
      <dgm:t>
        <a:bodyPr/>
        <a:lstStyle/>
        <a:p>
          <a:endParaRPr lang="es-MX"/>
        </a:p>
      </dgm:t>
    </dgm:pt>
    <dgm:pt modelId="{C2EF9DE9-CD8F-4C70-BF11-E868182A1AE7}">
      <dgm:prSet phldrT="[Texto]" custT="1"/>
      <dgm:spPr/>
      <dgm:t>
        <a:bodyPr/>
        <a:lstStyle/>
        <a:p>
          <a:r>
            <a:rPr lang="es-MX" sz="1600" b="1" dirty="0" smtClean="0">
              <a:solidFill>
                <a:schemeClr val="tx1"/>
              </a:solidFill>
              <a:latin typeface="+mn-lt"/>
            </a:rPr>
            <a:t>Recolección orientada</a:t>
          </a:r>
          <a:endParaRPr lang="es-MX" sz="1600" b="1" dirty="0">
            <a:solidFill>
              <a:schemeClr val="tx1"/>
            </a:solidFill>
          </a:endParaRPr>
        </a:p>
      </dgm:t>
    </dgm:pt>
    <dgm:pt modelId="{DC6DD766-2E34-4344-B027-0D0B856DCEB5}" type="parTrans" cxnId="{89198962-2BC9-4E86-887E-9CD0BF7A670C}">
      <dgm:prSet/>
      <dgm:spPr/>
      <dgm:t>
        <a:bodyPr/>
        <a:lstStyle/>
        <a:p>
          <a:endParaRPr lang="es-MX"/>
        </a:p>
      </dgm:t>
    </dgm:pt>
    <dgm:pt modelId="{35B048F4-5D38-4E1B-91BB-8FFCC6E60194}" type="sibTrans" cxnId="{89198962-2BC9-4E86-887E-9CD0BF7A670C}">
      <dgm:prSet/>
      <dgm:spPr/>
      <dgm:t>
        <a:bodyPr/>
        <a:lstStyle/>
        <a:p>
          <a:endParaRPr lang="es-MX"/>
        </a:p>
      </dgm:t>
    </dgm:pt>
    <dgm:pt modelId="{B191834C-21C1-44DD-BDFD-7888C7C67AD3}">
      <dgm:prSet phldrT="[Texto]" custT="1"/>
      <dgm:spPr>
        <a:solidFill>
          <a:srgbClr val="E642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MX" sz="2000" b="1" dirty="0" smtClean="0">
              <a:solidFill>
                <a:schemeClr val="bg1"/>
              </a:solidFill>
            </a:rPr>
            <a:t>Mercados y Rastros</a:t>
          </a:r>
          <a:endParaRPr lang="es-MX" sz="2000" dirty="0">
            <a:solidFill>
              <a:schemeClr val="bg1"/>
            </a:solidFill>
          </a:endParaRPr>
        </a:p>
      </dgm:t>
    </dgm:pt>
    <dgm:pt modelId="{E59836FF-2822-4F7D-A19C-38B96A75712C}" type="parTrans" cxnId="{873F4F6C-DB3D-47C2-BAEC-FBC142E06F8D}">
      <dgm:prSet/>
      <dgm:spPr/>
      <dgm:t>
        <a:bodyPr/>
        <a:lstStyle/>
        <a:p>
          <a:endParaRPr lang="es-MX"/>
        </a:p>
      </dgm:t>
    </dgm:pt>
    <dgm:pt modelId="{6F1902CD-12B1-48E8-95E5-B150AF085022}" type="sibTrans" cxnId="{873F4F6C-DB3D-47C2-BAEC-FBC142E06F8D}">
      <dgm:prSet/>
      <dgm:spPr/>
      <dgm:t>
        <a:bodyPr/>
        <a:lstStyle/>
        <a:p>
          <a:endParaRPr lang="es-MX"/>
        </a:p>
      </dgm:t>
    </dgm:pt>
    <dgm:pt modelId="{120CEA22-A1E4-4928-B8AE-2F6B26B80EAF}">
      <dgm:prSet phldrT="[Texto]" phldr="1" custT="1"/>
      <dgm:spPr/>
      <dgm:t>
        <a:bodyPr/>
        <a:lstStyle/>
        <a:p>
          <a:endParaRPr lang="es-MX" sz="1800" dirty="0"/>
        </a:p>
      </dgm:t>
    </dgm:pt>
    <dgm:pt modelId="{2AFCC6EF-4FFA-4DE4-A803-68F8188EC2CC}" type="parTrans" cxnId="{50AE0F17-8EE0-44CE-BD1B-5B2963E36760}">
      <dgm:prSet/>
      <dgm:spPr/>
      <dgm:t>
        <a:bodyPr/>
        <a:lstStyle/>
        <a:p>
          <a:endParaRPr lang="es-MX"/>
        </a:p>
      </dgm:t>
    </dgm:pt>
    <dgm:pt modelId="{50F77F63-A354-477F-BAA0-88EBEFBB3E9C}" type="sibTrans" cxnId="{50AE0F17-8EE0-44CE-BD1B-5B2963E36760}">
      <dgm:prSet/>
      <dgm:spPr/>
      <dgm:t>
        <a:bodyPr/>
        <a:lstStyle/>
        <a:p>
          <a:endParaRPr lang="es-MX"/>
        </a:p>
      </dgm:t>
    </dgm:pt>
    <dgm:pt modelId="{0D30A6F7-EFDA-4472-A77D-B6EE5CFAFE34}">
      <dgm:prSet phldrT="[Texto]" custT="1"/>
      <dgm:spPr/>
      <dgm:t>
        <a:bodyPr/>
        <a:lstStyle/>
        <a:p>
          <a:r>
            <a:rPr lang="es-MX" sz="1600" b="1" dirty="0" smtClean="0">
              <a:solidFill>
                <a:schemeClr val="tx1"/>
              </a:solidFill>
            </a:rPr>
            <a:t>Agua y sanitarios</a:t>
          </a:r>
          <a:endParaRPr lang="es-MX" sz="1600" b="1" dirty="0">
            <a:solidFill>
              <a:schemeClr val="tx1"/>
            </a:solidFill>
          </a:endParaRPr>
        </a:p>
      </dgm:t>
    </dgm:pt>
    <dgm:pt modelId="{121A477A-2A60-4E64-B4A7-D44214D848A7}" type="parTrans" cxnId="{C471FCD0-21B4-4A6B-A60A-1E2C58F89BF8}">
      <dgm:prSet/>
      <dgm:spPr/>
      <dgm:t>
        <a:bodyPr/>
        <a:lstStyle/>
        <a:p>
          <a:endParaRPr lang="es-MX"/>
        </a:p>
      </dgm:t>
    </dgm:pt>
    <dgm:pt modelId="{883B52EC-143C-4E85-BD02-CFB22D8B3D37}" type="sibTrans" cxnId="{C471FCD0-21B4-4A6B-A60A-1E2C58F89BF8}">
      <dgm:prSet/>
      <dgm:spPr/>
      <dgm:t>
        <a:bodyPr/>
        <a:lstStyle/>
        <a:p>
          <a:endParaRPr lang="es-MX"/>
        </a:p>
      </dgm:t>
    </dgm:pt>
    <dgm:pt modelId="{801D8AC9-7539-43D4-9D4A-5EE06BE266CC}">
      <dgm:prSet custT="1"/>
      <dgm:spPr>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MX" sz="2000" b="1" dirty="0" smtClean="0">
              <a:solidFill>
                <a:schemeClr val="bg1"/>
              </a:solidFill>
            </a:rPr>
            <a:t>Políticas Públicas y reglamentación</a:t>
          </a:r>
        </a:p>
      </dgm:t>
    </dgm:pt>
    <dgm:pt modelId="{4D2721A6-AAA5-4F74-A059-6A55C4CE8AD7}" type="parTrans" cxnId="{3EE560B8-35DF-46FB-965A-2393AAC96601}">
      <dgm:prSet/>
      <dgm:spPr/>
      <dgm:t>
        <a:bodyPr/>
        <a:lstStyle/>
        <a:p>
          <a:endParaRPr lang="es-MX"/>
        </a:p>
      </dgm:t>
    </dgm:pt>
    <dgm:pt modelId="{84104664-D3AF-4136-87E3-EC8A030ECAA4}" type="sibTrans" cxnId="{3EE560B8-35DF-46FB-965A-2393AAC96601}">
      <dgm:prSet/>
      <dgm:spPr/>
      <dgm:t>
        <a:bodyPr/>
        <a:lstStyle/>
        <a:p>
          <a:endParaRPr lang="es-MX"/>
        </a:p>
      </dgm:t>
    </dgm:pt>
    <dgm:pt modelId="{795DCB0F-E18F-4336-8CCC-D05888E5538B}">
      <dgm:prSet custT="1"/>
      <dgm:spPr/>
      <dgm:t>
        <a:bodyPr/>
        <a:lstStyle/>
        <a:p>
          <a:endParaRPr lang="es-MX" sz="1800" b="1" dirty="0" smtClean="0">
            <a:solidFill>
              <a:srgbClr val="000066"/>
            </a:solidFill>
          </a:endParaRPr>
        </a:p>
      </dgm:t>
    </dgm:pt>
    <dgm:pt modelId="{274B5EF7-5AE1-4A29-A7F8-3B02B5292D3D}" type="parTrans" cxnId="{49EE8328-0D49-4901-BC77-A18DA6904696}">
      <dgm:prSet/>
      <dgm:spPr/>
      <dgm:t>
        <a:bodyPr/>
        <a:lstStyle/>
        <a:p>
          <a:endParaRPr lang="es-MX"/>
        </a:p>
      </dgm:t>
    </dgm:pt>
    <dgm:pt modelId="{BA937905-DD0E-48B5-9556-CEAF9322DB53}" type="sibTrans" cxnId="{49EE8328-0D49-4901-BC77-A18DA6904696}">
      <dgm:prSet/>
      <dgm:spPr/>
      <dgm:t>
        <a:bodyPr/>
        <a:lstStyle/>
        <a:p>
          <a:endParaRPr lang="es-MX"/>
        </a:p>
      </dgm:t>
    </dgm:pt>
    <dgm:pt modelId="{6ECCFB7E-9A79-4FE3-BD49-2910FADF3128}">
      <dgm:prSet custT="1"/>
      <dgm:spPr/>
      <dgm:t>
        <a:bodyPr/>
        <a:lstStyle/>
        <a:p>
          <a:r>
            <a:rPr lang="es-MX" sz="1600" b="1" dirty="0" smtClean="0">
              <a:solidFill>
                <a:schemeClr val="tx1"/>
              </a:solidFill>
              <a:latin typeface="+mn-lt"/>
            </a:rPr>
            <a:t>Seguridad pública</a:t>
          </a:r>
          <a:endParaRPr lang="es-MX" sz="1600" b="1" dirty="0">
            <a:solidFill>
              <a:schemeClr val="tx1"/>
            </a:solidFill>
            <a:latin typeface="+mn-lt"/>
          </a:endParaRPr>
        </a:p>
      </dgm:t>
    </dgm:pt>
    <dgm:pt modelId="{63D42B30-B7DD-4BC1-ACF9-E64B58A1D53B}" type="parTrans" cxnId="{E7B04292-D51C-4019-80B6-DB82C3DC8234}">
      <dgm:prSet/>
      <dgm:spPr/>
      <dgm:t>
        <a:bodyPr/>
        <a:lstStyle/>
        <a:p>
          <a:endParaRPr lang="es-MX"/>
        </a:p>
      </dgm:t>
    </dgm:pt>
    <dgm:pt modelId="{254A9182-A167-4C9E-9A0C-D7AE922E769A}" type="sibTrans" cxnId="{E7B04292-D51C-4019-80B6-DB82C3DC8234}">
      <dgm:prSet/>
      <dgm:spPr/>
      <dgm:t>
        <a:bodyPr/>
        <a:lstStyle/>
        <a:p>
          <a:endParaRPr lang="es-MX"/>
        </a:p>
      </dgm:t>
    </dgm:pt>
    <dgm:pt modelId="{295CBA65-26A4-4A44-A350-7892CEE88F69}">
      <dgm:prSet custT="1"/>
      <dgm:spPr/>
      <dgm:t>
        <a:bodyPr/>
        <a:lstStyle/>
        <a:p>
          <a:r>
            <a:rPr lang="es-MX" sz="1600" b="1" dirty="0" smtClean="0">
              <a:solidFill>
                <a:schemeClr val="tx1"/>
              </a:solidFill>
              <a:latin typeface="+mn-lt"/>
            </a:rPr>
            <a:t>Accidentes</a:t>
          </a:r>
          <a:endParaRPr lang="es-MX" sz="1600" b="1" dirty="0">
            <a:solidFill>
              <a:schemeClr val="tx1"/>
            </a:solidFill>
            <a:latin typeface="+mn-lt"/>
          </a:endParaRPr>
        </a:p>
      </dgm:t>
    </dgm:pt>
    <dgm:pt modelId="{28219456-BEB3-49FB-91BA-66D9D3E45B37}" type="parTrans" cxnId="{C81990F2-7CC2-42E9-876B-BD04D9B19090}">
      <dgm:prSet/>
      <dgm:spPr/>
      <dgm:t>
        <a:bodyPr/>
        <a:lstStyle/>
        <a:p>
          <a:endParaRPr lang="es-MX"/>
        </a:p>
      </dgm:t>
    </dgm:pt>
    <dgm:pt modelId="{27E033F8-D5F0-4E32-975F-FCAEA891B71E}" type="sibTrans" cxnId="{C81990F2-7CC2-42E9-876B-BD04D9B19090}">
      <dgm:prSet/>
      <dgm:spPr/>
      <dgm:t>
        <a:bodyPr/>
        <a:lstStyle/>
        <a:p>
          <a:endParaRPr lang="es-MX"/>
        </a:p>
      </dgm:t>
    </dgm:pt>
    <dgm:pt modelId="{81B3FFEB-4EE7-4B9B-84CE-F42A6D9C2630}">
      <dgm:prSet custT="1"/>
      <dgm:spPr/>
      <dgm:t>
        <a:bodyPr/>
        <a:lstStyle/>
        <a:p>
          <a:r>
            <a:rPr lang="es-MX" sz="1600" b="1" dirty="0" smtClean="0">
              <a:solidFill>
                <a:schemeClr val="tx1"/>
              </a:solidFill>
              <a:latin typeface="+mn-lt"/>
            </a:rPr>
            <a:t>Adicciones</a:t>
          </a:r>
          <a:endParaRPr lang="es-MX" sz="1600" b="1" dirty="0">
            <a:solidFill>
              <a:schemeClr val="tx1"/>
            </a:solidFill>
            <a:latin typeface="+mn-lt"/>
          </a:endParaRPr>
        </a:p>
      </dgm:t>
    </dgm:pt>
    <dgm:pt modelId="{41F95EF0-9B30-4996-A4A0-0F18973D24C1}" type="parTrans" cxnId="{45ABE55D-C40B-4084-87FE-08445BB1CDBB}">
      <dgm:prSet/>
      <dgm:spPr/>
      <dgm:t>
        <a:bodyPr/>
        <a:lstStyle/>
        <a:p>
          <a:endParaRPr lang="es-MX"/>
        </a:p>
      </dgm:t>
    </dgm:pt>
    <dgm:pt modelId="{B85C85D4-1C57-4547-B533-FEE7BD3E278A}" type="sibTrans" cxnId="{45ABE55D-C40B-4084-87FE-08445BB1CDBB}">
      <dgm:prSet/>
      <dgm:spPr/>
      <dgm:t>
        <a:bodyPr/>
        <a:lstStyle/>
        <a:p>
          <a:endParaRPr lang="es-MX"/>
        </a:p>
      </dgm:t>
    </dgm:pt>
    <dgm:pt modelId="{BBF51DFF-F292-4CF4-A619-1EB95FD5A1F3}">
      <dgm:prSet custT="1"/>
      <dgm:spPr/>
      <dgm:t>
        <a:bodyPr/>
        <a:lstStyle/>
        <a:p>
          <a:r>
            <a:rPr lang="es-MX" sz="1600" b="1" dirty="0" smtClean="0">
              <a:solidFill>
                <a:schemeClr val="tx1"/>
              </a:solidFill>
              <a:latin typeface="+mn-lt"/>
            </a:rPr>
            <a:t>Control canino</a:t>
          </a:r>
          <a:endParaRPr lang="es-MX" sz="1600" b="1" dirty="0">
            <a:solidFill>
              <a:schemeClr val="tx1"/>
            </a:solidFill>
            <a:latin typeface="+mn-lt"/>
          </a:endParaRPr>
        </a:p>
      </dgm:t>
    </dgm:pt>
    <dgm:pt modelId="{C1C6F1C4-5002-4130-B6F3-C0DD06638915}" type="parTrans" cxnId="{A20CCAFC-E441-4936-97BE-56A5A99BFAED}">
      <dgm:prSet/>
      <dgm:spPr/>
      <dgm:t>
        <a:bodyPr/>
        <a:lstStyle/>
        <a:p>
          <a:endParaRPr lang="es-MX"/>
        </a:p>
      </dgm:t>
    </dgm:pt>
    <dgm:pt modelId="{F58AF7EE-2EAC-4188-A737-EEE8E811C6F7}" type="sibTrans" cxnId="{A20CCAFC-E441-4936-97BE-56A5A99BFAED}">
      <dgm:prSet/>
      <dgm:spPr/>
      <dgm:t>
        <a:bodyPr/>
        <a:lstStyle/>
        <a:p>
          <a:endParaRPr lang="es-MX"/>
        </a:p>
      </dgm:t>
    </dgm:pt>
    <dgm:pt modelId="{983A911C-B905-45B4-BCF6-962D84C6AE7E}">
      <dgm:prSet phldrT="[Texto]" phldr="1" custT="1"/>
      <dgm:spPr/>
      <dgm:t>
        <a:bodyPr/>
        <a:lstStyle/>
        <a:p>
          <a:endParaRPr lang="es-MX" sz="1800" dirty="0"/>
        </a:p>
      </dgm:t>
    </dgm:pt>
    <dgm:pt modelId="{C3FD300C-EC43-40BE-ABD3-7E8FBE032D17}" type="sibTrans" cxnId="{6B6D9EDF-BEC2-4486-9C7D-0CC0489717F1}">
      <dgm:prSet/>
      <dgm:spPr/>
      <dgm:t>
        <a:bodyPr/>
        <a:lstStyle/>
        <a:p>
          <a:endParaRPr lang="es-MX"/>
        </a:p>
      </dgm:t>
    </dgm:pt>
    <dgm:pt modelId="{C1D5CC36-95D6-4FA2-9CCE-FBAB5FD949E0}" type="parTrans" cxnId="{6B6D9EDF-BEC2-4486-9C7D-0CC0489717F1}">
      <dgm:prSet/>
      <dgm:spPr/>
      <dgm:t>
        <a:bodyPr/>
        <a:lstStyle/>
        <a:p>
          <a:endParaRPr lang="es-MX"/>
        </a:p>
      </dgm:t>
    </dgm:pt>
    <dgm:pt modelId="{2F6E8864-3F63-4AB0-BAF1-EAD3069799A0}">
      <dgm:prSet phldrT="[Texto]" custT="1"/>
      <dgm:spPr/>
      <dgm:t>
        <a:bodyPr/>
        <a:lstStyle/>
        <a:p>
          <a:r>
            <a:rPr lang="es-MX" sz="1600" b="1" dirty="0" smtClean="0">
              <a:solidFill>
                <a:schemeClr val="tx1"/>
              </a:solidFill>
              <a:latin typeface="+mn-lt"/>
            </a:rPr>
            <a:t>Tratamiento de aguas residuales</a:t>
          </a:r>
          <a:endParaRPr lang="es-MX" sz="1600" b="1" dirty="0">
            <a:solidFill>
              <a:schemeClr val="tx1"/>
            </a:solidFill>
          </a:endParaRPr>
        </a:p>
      </dgm:t>
    </dgm:pt>
    <dgm:pt modelId="{C9582FBE-B896-4CD7-9E09-B99C79DFCA61}" type="parTrans" cxnId="{838AE22D-0B86-49BF-914C-571C81E530D2}">
      <dgm:prSet/>
      <dgm:spPr/>
      <dgm:t>
        <a:bodyPr/>
        <a:lstStyle/>
        <a:p>
          <a:endParaRPr lang="es-MX"/>
        </a:p>
      </dgm:t>
    </dgm:pt>
    <dgm:pt modelId="{CE0E51AE-2EE0-4D8E-A328-DDE02789EEEF}" type="sibTrans" cxnId="{838AE22D-0B86-49BF-914C-571C81E530D2}">
      <dgm:prSet/>
      <dgm:spPr/>
      <dgm:t>
        <a:bodyPr/>
        <a:lstStyle/>
        <a:p>
          <a:endParaRPr lang="es-MX"/>
        </a:p>
      </dgm:t>
    </dgm:pt>
    <dgm:pt modelId="{4A96D9A8-C29B-409A-BCA7-C692FA278A02}">
      <dgm:prSet phldrT="[Texto]" custT="1"/>
      <dgm:spPr/>
      <dgm:t>
        <a:bodyPr/>
        <a:lstStyle/>
        <a:p>
          <a:r>
            <a:rPr lang="es-MX" sz="1600" b="1" dirty="0" smtClean="0">
              <a:solidFill>
                <a:schemeClr val="tx1"/>
              </a:solidFill>
              <a:latin typeface="+mn-lt"/>
            </a:rPr>
            <a:t>Cultura de separación</a:t>
          </a:r>
          <a:endParaRPr lang="es-MX" sz="1600" b="1" dirty="0">
            <a:solidFill>
              <a:schemeClr val="tx1"/>
            </a:solidFill>
          </a:endParaRPr>
        </a:p>
      </dgm:t>
    </dgm:pt>
    <dgm:pt modelId="{AB2E3D14-68C3-4E36-AFBA-B30F18BE9550}" type="parTrans" cxnId="{6812387A-40E3-4768-88B5-003BBA298827}">
      <dgm:prSet/>
      <dgm:spPr/>
      <dgm:t>
        <a:bodyPr/>
        <a:lstStyle/>
        <a:p>
          <a:endParaRPr lang="es-MX"/>
        </a:p>
      </dgm:t>
    </dgm:pt>
    <dgm:pt modelId="{85C693B3-858F-4301-A167-0F6C05441940}" type="sibTrans" cxnId="{6812387A-40E3-4768-88B5-003BBA298827}">
      <dgm:prSet/>
      <dgm:spPr/>
      <dgm:t>
        <a:bodyPr/>
        <a:lstStyle/>
        <a:p>
          <a:endParaRPr lang="es-MX"/>
        </a:p>
      </dgm:t>
    </dgm:pt>
    <dgm:pt modelId="{C056920B-CC87-425C-A9FC-6D072625B6E9}">
      <dgm:prSet phldrT="[Texto]" custT="1"/>
      <dgm:spPr/>
      <dgm:t>
        <a:bodyPr/>
        <a:lstStyle/>
        <a:p>
          <a:r>
            <a:rPr lang="es-MX" sz="1600" b="1" dirty="0" smtClean="0">
              <a:solidFill>
                <a:schemeClr val="tx1"/>
              </a:solidFill>
              <a:latin typeface="+mn-lt"/>
            </a:rPr>
            <a:t>Disposición final</a:t>
          </a:r>
          <a:endParaRPr lang="es-MX" sz="1600" b="1" dirty="0">
            <a:solidFill>
              <a:schemeClr val="tx1"/>
            </a:solidFill>
          </a:endParaRPr>
        </a:p>
      </dgm:t>
    </dgm:pt>
    <dgm:pt modelId="{097A4F8B-0CCA-4617-AD3B-165EF4A8BA5D}" type="parTrans" cxnId="{E5A67B17-8B03-4D9E-BE28-24941DAC30F2}">
      <dgm:prSet/>
      <dgm:spPr/>
      <dgm:t>
        <a:bodyPr/>
        <a:lstStyle/>
        <a:p>
          <a:endParaRPr lang="es-MX"/>
        </a:p>
      </dgm:t>
    </dgm:pt>
    <dgm:pt modelId="{AC701284-1696-44DA-AA86-B17680EBDE7D}" type="sibTrans" cxnId="{E5A67B17-8B03-4D9E-BE28-24941DAC30F2}">
      <dgm:prSet/>
      <dgm:spPr/>
      <dgm:t>
        <a:bodyPr/>
        <a:lstStyle/>
        <a:p>
          <a:endParaRPr lang="es-MX"/>
        </a:p>
      </dgm:t>
    </dgm:pt>
    <dgm:pt modelId="{7D06246D-7E35-42D7-98EA-1F89ECEA3B0A}">
      <dgm:prSet phldrT="[Texto]" custT="1"/>
      <dgm:spPr/>
      <dgm:t>
        <a:bodyPr/>
        <a:lstStyle/>
        <a:p>
          <a:r>
            <a:rPr lang="es-MX" sz="1600" b="1" dirty="0" smtClean="0">
              <a:solidFill>
                <a:schemeClr val="tx1"/>
              </a:solidFill>
            </a:rPr>
            <a:t>Manejo de alimentos</a:t>
          </a:r>
          <a:endParaRPr lang="es-MX" sz="1600" b="1" dirty="0">
            <a:solidFill>
              <a:schemeClr val="tx1"/>
            </a:solidFill>
          </a:endParaRPr>
        </a:p>
      </dgm:t>
    </dgm:pt>
    <dgm:pt modelId="{98E0F847-4985-4EFF-AA14-D4846B36F04C}" type="parTrans" cxnId="{4BD29F86-6DE2-4607-874C-C2C0D8B8697C}">
      <dgm:prSet/>
      <dgm:spPr/>
      <dgm:t>
        <a:bodyPr/>
        <a:lstStyle/>
        <a:p>
          <a:endParaRPr lang="es-MX"/>
        </a:p>
      </dgm:t>
    </dgm:pt>
    <dgm:pt modelId="{2AB6D032-E271-4680-8A80-9420FB4883FF}" type="sibTrans" cxnId="{4BD29F86-6DE2-4607-874C-C2C0D8B8697C}">
      <dgm:prSet/>
      <dgm:spPr/>
      <dgm:t>
        <a:bodyPr/>
        <a:lstStyle/>
        <a:p>
          <a:endParaRPr lang="es-MX"/>
        </a:p>
      </dgm:t>
    </dgm:pt>
    <dgm:pt modelId="{9F2A290B-A8E7-4921-B973-E3A60D1093A0}">
      <dgm:prSet phldrT="[Texto]" custT="1"/>
      <dgm:spPr/>
      <dgm:t>
        <a:bodyPr/>
        <a:lstStyle/>
        <a:p>
          <a:r>
            <a:rPr lang="es-MX" sz="1600" b="1" dirty="0" smtClean="0">
              <a:solidFill>
                <a:schemeClr val="tx1"/>
              </a:solidFill>
            </a:rPr>
            <a:t>Control de fauna nociva</a:t>
          </a:r>
          <a:endParaRPr lang="es-MX" sz="1600" b="1" dirty="0">
            <a:solidFill>
              <a:schemeClr val="tx1"/>
            </a:solidFill>
          </a:endParaRPr>
        </a:p>
      </dgm:t>
    </dgm:pt>
    <dgm:pt modelId="{18B112B7-84CF-48D9-8892-D77218403626}" type="parTrans" cxnId="{69ECFECF-8159-41E8-BD26-DE57E3E0A0FE}">
      <dgm:prSet/>
      <dgm:spPr/>
      <dgm:t>
        <a:bodyPr/>
        <a:lstStyle/>
        <a:p>
          <a:endParaRPr lang="es-MX"/>
        </a:p>
      </dgm:t>
    </dgm:pt>
    <dgm:pt modelId="{7A22301C-2CE6-43A5-8E09-72C6B18D2C63}" type="sibTrans" cxnId="{69ECFECF-8159-41E8-BD26-DE57E3E0A0FE}">
      <dgm:prSet/>
      <dgm:spPr/>
      <dgm:t>
        <a:bodyPr/>
        <a:lstStyle/>
        <a:p>
          <a:endParaRPr lang="es-MX"/>
        </a:p>
      </dgm:t>
    </dgm:pt>
    <dgm:pt modelId="{351E2C6A-F352-4D47-926D-E5CC9C8CD06D}">
      <dgm:prSet phldrT="[Texto]" custT="1"/>
      <dgm:spPr/>
      <dgm:t>
        <a:bodyPr/>
        <a:lstStyle/>
        <a:p>
          <a:r>
            <a:rPr lang="es-MX" sz="1600" b="1" dirty="0" smtClean="0">
              <a:solidFill>
                <a:schemeClr val="tx1"/>
              </a:solidFill>
            </a:rPr>
            <a:t>Disposición de basura</a:t>
          </a:r>
          <a:endParaRPr lang="es-MX" sz="1600" b="1" dirty="0">
            <a:solidFill>
              <a:schemeClr val="tx1"/>
            </a:solidFill>
          </a:endParaRPr>
        </a:p>
      </dgm:t>
    </dgm:pt>
    <dgm:pt modelId="{2B8F5E9E-3C8A-4782-A49C-E8AFF6E30F3C}" type="parTrans" cxnId="{5C8E94D4-DF41-4D77-B1B3-C12E24DCEA33}">
      <dgm:prSet/>
      <dgm:spPr/>
      <dgm:t>
        <a:bodyPr/>
        <a:lstStyle/>
        <a:p>
          <a:endParaRPr lang="es-MX"/>
        </a:p>
      </dgm:t>
    </dgm:pt>
    <dgm:pt modelId="{2994AA89-4DA8-4A96-B487-4BEB1C40624B}" type="sibTrans" cxnId="{5C8E94D4-DF41-4D77-B1B3-C12E24DCEA33}">
      <dgm:prSet/>
      <dgm:spPr/>
      <dgm:t>
        <a:bodyPr/>
        <a:lstStyle/>
        <a:p>
          <a:endParaRPr lang="es-MX"/>
        </a:p>
      </dgm:t>
    </dgm:pt>
    <dgm:pt modelId="{CBD90DB0-581C-43BE-9B67-FFD4E4A186DE}" type="pres">
      <dgm:prSet presAssocID="{3BA7EC53-C0DE-4812-BB86-DE65EAD64655}" presName="Name0" presStyleCnt="0">
        <dgm:presLayoutVars>
          <dgm:chMax/>
          <dgm:chPref val="3"/>
          <dgm:dir/>
          <dgm:animOne val="branch"/>
          <dgm:animLvl val="lvl"/>
        </dgm:presLayoutVars>
      </dgm:prSet>
      <dgm:spPr/>
      <dgm:t>
        <a:bodyPr/>
        <a:lstStyle/>
        <a:p>
          <a:endParaRPr lang="es-MX"/>
        </a:p>
      </dgm:t>
    </dgm:pt>
    <dgm:pt modelId="{CC03EB60-BBC2-4F0A-B6E6-C12B64F54EB0}" type="pres">
      <dgm:prSet presAssocID="{D8C62AAA-D647-4176-B01B-EB405D1312B1}" presName="composite" presStyleCnt="0"/>
      <dgm:spPr/>
    </dgm:pt>
    <dgm:pt modelId="{CBF3B4A5-7210-4983-9837-81ECB64BC141}" type="pres">
      <dgm:prSet presAssocID="{D8C62AAA-D647-4176-B01B-EB405D1312B1}" presName="FirstChild" presStyleLbl="revTx" presStyleIdx="0" presStyleCnt="8" custScaleX="37785" custLinFactNeighborX="-7060">
        <dgm:presLayoutVars>
          <dgm:chMax val="0"/>
          <dgm:chPref val="0"/>
          <dgm:bulletEnabled val="1"/>
        </dgm:presLayoutVars>
      </dgm:prSet>
      <dgm:spPr/>
      <dgm:t>
        <a:bodyPr/>
        <a:lstStyle/>
        <a:p>
          <a:endParaRPr lang="es-MX"/>
        </a:p>
      </dgm:t>
    </dgm:pt>
    <dgm:pt modelId="{5C4A308D-8669-4336-85AE-6DD53399869A}" type="pres">
      <dgm:prSet presAssocID="{D8C62AAA-D647-4176-B01B-EB405D1312B1}" presName="Parent" presStyleLbl="alignNode1" presStyleIdx="0" presStyleCnt="4" custScaleX="384615">
        <dgm:presLayoutVars>
          <dgm:chMax val="3"/>
          <dgm:chPref val="3"/>
          <dgm:bulletEnabled val="1"/>
        </dgm:presLayoutVars>
      </dgm:prSet>
      <dgm:spPr/>
      <dgm:t>
        <a:bodyPr/>
        <a:lstStyle/>
        <a:p>
          <a:endParaRPr lang="es-MX"/>
        </a:p>
      </dgm:t>
    </dgm:pt>
    <dgm:pt modelId="{26816DA4-9384-4617-BEAB-530C4C8FC950}" type="pres">
      <dgm:prSet presAssocID="{D8C62AAA-D647-4176-B01B-EB405D1312B1}" presName="Accent" presStyleLbl="parChTrans1D1" presStyleIdx="0" presStyleCnt="4"/>
      <dgm:spPr>
        <a:ln>
          <a:solidFill>
            <a:srgbClr val="800000"/>
          </a:solidFill>
        </a:ln>
      </dgm:spPr>
    </dgm:pt>
    <dgm:pt modelId="{34709C4D-2F90-4172-9A99-52BD0D7DF6F8}" type="pres">
      <dgm:prSet presAssocID="{D8C62AAA-D647-4176-B01B-EB405D1312B1}" presName="Child" presStyleLbl="revTx" presStyleIdx="1" presStyleCnt="8">
        <dgm:presLayoutVars>
          <dgm:chMax val="0"/>
          <dgm:chPref val="0"/>
          <dgm:bulletEnabled val="1"/>
        </dgm:presLayoutVars>
      </dgm:prSet>
      <dgm:spPr/>
      <dgm:t>
        <a:bodyPr/>
        <a:lstStyle/>
        <a:p>
          <a:endParaRPr lang="es-MX"/>
        </a:p>
      </dgm:t>
    </dgm:pt>
    <dgm:pt modelId="{76E9B86D-047D-4CF3-B8BD-C74E9B2A0EE8}" type="pres">
      <dgm:prSet presAssocID="{2F92C981-8972-4C3C-91F9-2E5088340EB8}" presName="sibTrans" presStyleCnt="0"/>
      <dgm:spPr/>
    </dgm:pt>
    <dgm:pt modelId="{C3CDEA66-8E11-42F3-A515-942524D3E961}" type="pres">
      <dgm:prSet presAssocID="{CF5E012D-2B47-4675-A594-9E0D4201FD6A}" presName="composite" presStyleCnt="0"/>
      <dgm:spPr/>
    </dgm:pt>
    <dgm:pt modelId="{29DBAB63-B0AE-4976-A7A4-E35B17EE86CC}" type="pres">
      <dgm:prSet presAssocID="{CF5E012D-2B47-4675-A594-9E0D4201FD6A}" presName="FirstChild" presStyleLbl="revTx" presStyleIdx="2" presStyleCnt="8" custLinFactNeighborY="-95502">
        <dgm:presLayoutVars>
          <dgm:chMax val="0"/>
          <dgm:chPref val="0"/>
          <dgm:bulletEnabled val="1"/>
        </dgm:presLayoutVars>
      </dgm:prSet>
      <dgm:spPr/>
      <dgm:t>
        <a:bodyPr/>
        <a:lstStyle/>
        <a:p>
          <a:endParaRPr lang="es-MX"/>
        </a:p>
      </dgm:t>
    </dgm:pt>
    <dgm:pt modelId="{EB8EB0CE-27A7-4D48-9BF3-94564BA046C3}" type="pres">
      <dgm:prSet presAssocID="{CF5E012D-2B47-4675-A594-9E0D4201FD6A}" presName="Parent" presStyleLbl="alignNode1" presStyleIdx="1" presStyleCnt="4" custScaleX="384615" custLinFactNeighborY="-65010">
        <dgm:presLayoutVars>
          <dgm:chMax val="3"/>
          <dgm:chPref val="3"/>
          <dgm:bulletEnabled val="1"/>
        </dgm:presLayoutVars>
      </dgm:prSet>
      <dgm:spPr/>
      <dgm:t>
        <a:bodyPr/>
        <a:lstStyle/>
        <a:p>
          <a:endParaRPr lang="es-MX"/>
        </a:p>
      </dgm:t>
    </dgm:pt>
    <dgm:pt modelId="{8CC75F15-A923-4939-8307-563A8FC13952}" type="pres">
      <dgm:prSet presAssocID="{CF5E012D-2B47-4675-A594-9E0D4201FD6A}" presName="Accent" presStyleLbl="parChTrans1D1" presStyleIdx="1" presStyleCnt="4" custLinFactY="-400000" custLinFactNeighborY="-480144"/>
      <dgm:spPr>
        <a:ln>
          <a:solidFill>
            <a:srgbClr val="336600"/>
          </a:solidFill>
        </a:ln>
      </dgm:spPr>
    </dgm:pt>
    <dgm:pt modelId="{3EBD7861-9AC7-4D59-8E39-EF1510488F54}" type="pres">
      <dgm:prSet presAssocID="{CF5E012D-2B47-4675-A594-9E0D4201FD6A}" presName="Child" presStyleLbl="revTx" presStyleIdx="3" presStyleCnt="8" custLinFactY="-27484" custLinFactNeighborY="-100000">
        <dgm:presLayoutVars>
          <dgm:chMax val="0"/>
          <dgm:chPref val="0"/>
          <dgm:bulletEnabled val="1"/>
        </dgm:presLayoutVars>
      </dgm:prSet>
      <dgm:spPr/>
      <dgm:t>
        <a:bodyPr/>
        <a:lstStyle/>
        <a:p>
          <a:endParaRPr lang="es-MX"/>
        </a:p>
      </dgm:t>
    </dgm:pt>
    <dgm:pt modelId="{246BB1EA-8A72-46D0-91B0-B54905FD58DF}" type="pres">
      <dgm:prSet presAssocID="{DF5C96FB-E6AA-4923-ABFF-7F14EFA6000D}" presName="sibTrans" presStyleCnt="0"/>
      <dgm:spPr/>
    </dgm:pt>
    <dgm:pt modelId="{8D98F439-1419-48D6-BA61-C4B9E15702D9}" type="pres">
      <dgm:prSet presAssocID="{B191834C-21C1-44DD-BDFD-7888C7C67AD3}" presName="composite" presStyleCnt="0"/>
      <dgm:spPr/>
    </dgm:pt>
    <dgm:pt modelId="{238471D4-C566-4979-988F-3C330679ECAF}" type="pres">
      <dgm:prSet presAssocID="{B191834C-21C1-44DD-BDFD-7888C7C67AD3}" presName="FirstChild" presStyleLbl="revTx" presStyleIdx="4" presStyleCnt="8" custLinFactNeighborY="-69943">
        <dgm:presLayoutVars>
          <dgm:chMax val="0"/>
          <dgm:chPref val="0"/>
          <dgm:bulletEnabled val="1"/>
        </dgm:presLayoutVars>
      </dgm:prSet>
      <dgm:spPr/>
      <dgm:t>
        <a:bodyPr/>
        <a:lstStyle/>
        <a:p>
          <a:endParaRPr lang="es-MX"/>
        </a:p>
      </dgm:t>
    </dgm:pt>
    <dgm:pt modelId="{EB80AE27-C339-45AD-9892-30E36F81D2FA}" type="pres">
      <dgm:prSet presAssocID="{B191834C-21C1-44DD-BDFD-7888C7C67AD3}" presName="Parent" presStyleLbl="alignNode1" presStyleIdx="2" presStyleCnt="4" custScaleX="384615" custLinFactNeighborY="-49904">
        <dgm:presLayoutVars>
          <dgm:chMax val="3"/>
          <dgm:chPref val="3"/>
          <dgm:bulletEnabled val="1"/>
        </dgm:presLayoutVars>
      </dgm:prSet>
      <dgm:spPr/>
      <dgm:t>
        <a:bodyPr/>
        <a:lstStyle/>
        <a:p>
          <a:endParaRPr lang="es-MX"/>
        </a:p>
      </dgm:t>
    </dgm:pt>
    <dgm:pt modelId="{9575A40D-1A5E-46C0-943E-3DD00CA03CAD}" type="pres">
      <dgm:prSet presAssocID="{B191834C-21C1-44DD-BDFD-7888C7C67AD3}" presName="Accent" presStyleLbl="parChTrans1D1" presStyleIdx="2" presStyleCnt="4" custLinFactY="-300000" custLinFactNeighborY="-365244"/>
      <dgm:spPr>
        <a:ln>
          <a:solidFill>
            <a:srgbClr val="E64200"/>
          </a:solidFill>
        </a:ln>
      </dgm:spPr>
    </dgm:pt>
    <dgm:pt modelId="{3ABA5CF3-C438-40BB-96A8-A1D0E3FC1DB6}" type="pres">
      <dgm:prSet presAssocID="{B191834C-21C1-44DD-BDFD-7888C7C67AD3}" presName="Child" presStyleLbl="revTx" presStyleIdx="5" presStyleCnt="8" custScaleY="125040" custLinFactY="-22449" custLinFactNeighborX="1639" custLinFactNeighborY="-100000">
        <dgm:presLayoutVars>
          <dgm:chMax val="0"/>
          <dgm:chPref val="0"/>
          <dgm:bulletEnabled val="1"/>
        </dgm:presLayoutVars>
      </dgm:prSet>
      <dgm:spPr/>
      <dgm:t>
        <a:bodyPr/>
        <a:lstStyle/>
        <a:p>
          <a:endParaRPr lang="es-MX"/>
        </a:p>
      </dgm:t>
    </dgm:pt>
    <dgm:pt modelId="{AC5ADE77-341B-4132-85BA-2EE5DCCA6065}" type="pres">
      <dgm:prSet presAssocID="{6F1902CD-12B1-48E8-95E5-B150AF085022}" presName="sibTrans" presStyleCnt="0"/>
      <dgm:spPr/>
    </dgm:pt>
    <dgm:pt modelId="{F971BEA7-72B7-4892-81DE-A881C2D54618}" type="pres">
      <dgm:prSet presAssocID="{801D8AC9-7539-43D4-9D4A-5EE06BE266CC}" presName="composite" presStyleCnt="0"/>
      <dgm:spPr/>
    </dgm:pt>
    <dgm:pt modelId="{E2DD8A33-826C-441D-933D-8B162949E4B3}" type="pres">
      <dgm:prSet presAssocID="{801D8AC9-7539-43D4-9D4A-5EE06BE266CC}" presName="FirstChild" presStyleLbl="revTx" presStyleIdx="6" presStyleCnt="8" custLinFactNeighborY="-74712">
        <dgm:presLayoutVars>
          <dgm:chMax val="0"/>
          <dgm:chPref val="0"/>
          <dgm:bulletEnabled val="1"/>
        </dgm:presLayoutVars>
      </dgm:prSet>
      <dgm:spPr/>
      <dgm:t>
        <a:bodyPr/>
        <a:lstStyle/>
        <a:p>
          <a:endParaRPr lang="es-MX"/>
        </a:p>
      </dgm:t>
    </dgm:pt>
    <dgm:pt modelId="{04A7DED2-F04A-4B68-8DBE-14A28D212283}" type="pres">
      <dgm:prSet presAssocID="{801D8AC9-7539-43D4-9D4A-5EE06BE266CC}" presName="Parent" presStyleLbl="alignNode1" presStyleIdx="3" presStyleCnt="4" custScaleX="384615" custLinFactNeighborY="-59089">
        <dgm:presLayoutVars>
          <dgm:chMax val="3"/>
          <dgm:chPref val="3"/>
          <dgm:bulletEnabled val="1"/>
        </dgm:presLayoutVars>
      </dgm:prSet>
      <dgm:spPr/>
      <dgm:t>
        <a:bodyPr/>
        <a:lstStyle/>
        <a:p>
          <a:endParaRPr lang="es-MX"/>
        </a:p>
      </dgm:t>
    </dgm:pt>
    <dgm:pt modelId="{0F835652-CAE8-440A-9D22-33C7A2093B3F}" type="pres">
      <dgm:prSet presAssocID="{801D8AC9-7539-43D4-9D4A-5EE06BE266CC}" presName="Accent" presStyleLbl="parChTrans1D1" presStyleIdx="3" presStyleCnt="4" custLinFactY="-400000" custLinFactNeighborY="-436697"/>
      <dgm:spPr/>
    </dgm:pt>
    <dgm:pt modelId="{F5EC8C8A-9194-4813-BC29-2D79FC409F84}" type="pres">
      <dgm:prSet presAssocID="{801D8AC9-7539-43D4-9D4A-5EE06BE266CC}" presName="Child" presStyleLbl="revTx" presStyleIdx="7" presStyleCnt="8" custScaleY="120165" custLinFactNeighborY="-49728">
        <dgm:presLayoutVars>
          <dgm:chMax val="0"/>
          <dgm:chPref val="0"/>
          <dgm:bulletEnabled val="1"/>
        </dgm:presLayoutVars>
      </dgm:prSet>
      <dgm:spPr/>
      <dgm:t>
        <a:bodyPr/>
        <a:lstStyle/>
        <a:p>
          <a:endParaRPr lang="es-MX"/>
        </a:p>
      </dgm:t>
    </dgm:pt>
  </dgm:ptLst>
  <dgm:cxnLst>
    <dgm:cxn modelId="{C81990F2-7CC2-42E9-876B-BD04D9B19090}" srcId="{801D8AC9-7539-43D4-9D4A-5EE06BE266CC}" destId="{295CBA65-26A4-4A44-A350-7892CEE88F69}" srcOrd="3" destOrd="0" parTransId="{28219456-BEB3-49FB-91BA-66D9D3E45B37}" sibTransId="{27E033F8-D5F0-4E32-975F-FCAEA891B71E}"/>
    <dgm:cxn modelId="{5C8E94D4-DF41-4D77-B1B3-C12E24DCEA33}" srcId="{B191834C-21C1-44DD-BDFD-7888C7C67AD3}" destId="{351E2C6A-F352-4D47-926D-E5CC9C8CD06D}" srcOrd="4" destOrd="0" parTransId="{2B8F5E9E-3C8A-4782-A49C-E8AFF6E30F3C}" sibTransId="{2994AA89-4DA8-4A96-B487-4BEB1C40624B}"/>
    <dgm:cxn modelId="{A4DB45D7-64A9-42B2-A029-C5CE9E115500}" type="presOf" srcId="{6ECCFB7E-9A79-4FE3-BD49-2910FADF3128}" destId="{F5EC8C8A-9194-4813-BC29-2D79FC409F84}" srcOrd="0" destOrd="0" presId="urn:microsoft.com/office/officeart/2011/layout/TabList#1"/>
    <dgm:cxn modelId="{D198B549-7CF3-468E-8F96-26B0BB1711B3}" type="presOf" srcId="{351E2C6A-F352-4D47-926D-E5CC9C8CD06D}" destId="{3ABA5CF3-C438-40BB-96A8-A1D0E3FC1DB6}" srcOrd="0" destOrd="3" presId="urn:microsoft.com/office/officeart/2011/layout/TabList#1"/>
    <dgm:cxn modelId="{561A77CD-A95F-4E57-B7AE-89D3FCDF487C}" type="presOf" srcId="{3396FA0A-E2F5-4486-A5E2-5F3A2465C89E}" destId="{34709C4D-2F90-4172-9A99-52BD0D7DF6F8}" srcOrd="0" destOrd="0" presId="urn:microsoft.com/office/officeart/2011/layout/TabList#1"/>
    <dgm:cxn modelId="{E7B04292-D51C-4019-80B6-DB82C3DC8234}" srcId="{801D8AC9-7539-43D4-9D4A-5EE06BE266CC}" destId="{6ECCFB7E-9A79-4FE3-BD49-2910FADF3128}" srcOrd="1" destOrd="0" parTransId="{63D42B30-B7DD-4BC1-ACF9-E64B58A1D53B}" sibTransId="{254A9182-A167-4C9E-9A0C-D7AE922E769A}"/>
    <dgm:cxn modelId="{DE116C22-0B81-42F1-A1CE-70EF0C0A8F8D}" type="presOf" srcId="{B191834C-21C1-44DD-BDFD-7888C7C67AD3}" destId="{EB80AE27-C339-45AD-9892-30E36F81D2FA}" srcOrd="0" destOrd="0" presId="urn:microsoft.com/office/officeart/2011/layout/TabList#1"/>
    <dgm:cxn modelId="{A20CCAFC-E441-4936-97BE-56A5A99BFAED}" srcId="{801D8AC9-7539-43D4-9D4A-5EE06BE266CC}" destId="{BBF51DFF-F292-4CF4-A619-1EB95FD5A1F3}" srcOrd="2" destOrd="0" parTransId="{C1C6F1C4-5002-4130-B6F3-C0DD06638915}" sibTransId="{F58AF7EE-2EAC-4188-A737-EEE8E811C6F7}"/>
    <dgm:cxn modelId="{A7B862CD-2116-4DDA-A41F-E22187A3B017}" type="presOf" srcId="{795DCB0F-E18F-4336-8CCC-D05888E5538B}" destId="{E2DD8A33-826C-441D-933D-8B162949E4B3}" srcOrd="0" destOrd="0" presId="urn:microsoft.com/office/officeart/2011/layout/TabList#1"/>
    <dgm:cxn modelId="{57D169B7-B527-4C21-ABEA-192E37BD1DF0}" type="presOf" srcId="{3BA7EC53-C0DE-4812-BB86-DE65EAD64655}" destId="{CBD90DB0-581C-43BE-9B67-FFD4E4A186DE}" srcOrd="0" destOrd="0" presId="urn:microsoft.com/office/officeart/2011/layout/TabList#1"/>
    <dgm:cxn modelId="{C471FCD0-21B4-4A6B-A60A-1E2C58F89BF8}" srcId="{B191834C-21C1-44DD-BDFD-7888C7C67AD3}" destId="{0D30A6F7-EFDA-4472-A77D-B6EE5CFAFE34}" srcOrd="1" destOrd="0" parTransId="{121A477A-2A60-4E64-B4A7-D44214D848A7}" sibTransId="{883B52EC-143C-4E85-BD02-CFB22D8B3D37}"/>
    <dgm:cxn modelId="{4B420DEB-A046-4DFB-806C-D8467808F51D}" srcId="{CF5E012D-2B47-4675-A594-9E0D4201FD6A}" destId="{84DF0184-8E63-4C79-8526-C848C7BD341F}" srcOrd="0" destOrd="0" parTransId="{36F118F2-F0E5-47EB-A20C-7FC7E47D35F5}" sibTransId="{B86EF641-0F64-4DAC-BC22-9F0E41D8C652}"/>
    <dgm:cxn modelId="{47650443-783C-46A0-BCC8-FC5DAB3B671E}" srcId="{3BA7EC53-C0DE-4812-BB86-DE65EAD64655}" destId="{D8C62AAA-D647-4176-B01B-EB405D1312B1}" srcOrd="0" destOrd="0" parTransId="{E929A45E-E1EB-40C1-B3B6-627B9E2CDC93}" sibTransId="{2F92C981-8972-4C3C-91F9-2E5088340EB8}"/>
    <dgm:cxn modelId="{E5A67B17-8B03-4D9E-BE28-24941DAC30F2}" srcId="{CF5E012D-2B47-4675-A594-9E0D4201FD6A}" destId="{C056920B-CC87-425C-A9FC-6D072625B6E9}" srcOrd="3" destOrd="0" parTransId="{097A4F8B-0CCA-4617-AD3B-165EF4A8BA5D}" sibTransId="{AC701284-1696-44DA-AA86-B17680EBDE7D}"/>
    <dgm:cxn modelId="{76B2860A-354A-417B-8022-3F5FD804C07D}" srcId="{D8C62AAA-D647-4176-B01B-EB405D1312B1}" destId="{3396FA0A-E2F5-4486-A5E2-5F3A2465C89E}" srcOrd="1" destOrd="0" parTransId="{5857402C-4EEB-4FC0-AC92-F964AE45A827}" sibTransId="{33F82483-BA92-43DB-83DA-1A6F52E310BD}"/>
    <dgm:cxn modelId="{1DDF2C52-07D7-4385-BEEE-006968A86555}" type="presOf" srcId="{C2EF9DE9-CD8F-4C70-BF11-E868182A1AE7}" destId="{3EBD7861-9AC7-4D59-8E39-EF1510488F54}" srcOrd="0" destOrd="0" presId="urn:microsoft.com/office/officeart/2011/layout/TabList#1"/>
    <dgm:cxn modelId="{5218C123-9498-4C33-A043-F2C2F23DC196}" type="presOf" srcId="{CF5E012D-2B47-4675-A594-9E0D4201FD6A}" destId="{EB8EB0CE-27A7-4D48-9BF3-94564BA046C3}" srcOrd="0" destOrd="0" presId="urn:microsoft.com/office/officeart/2011/layout/TabList#1"/>
    <dgm:cxn modelId="{B15D84F4-E095-418C-93B2-D64A51479B05}" type="presOf" srcId="{120CEA22-A1E4-4928-B8AE-2F6B26B80EAF}" destId="{238471D4-C566-4979-988F-3C330679ECAF}" srcOrd="0" destOrd="0" presId="urn:microsoft.com/office/officeart/2011/layout/TabList#1"/>
    <dgm:cxn modelId="{FCD0C7C1-7D54-482D-8E6E-384EC70135E8}" type="presOf" srcId="{2F6E8864-3F63-4AB0-BAF1-EAD3069799A0}" destId="{34709C4D-2F90-4172-9A99-52BD0D7DF6F8}" srcOrd="0" destOrd="1" presId="urn:microsoft.com/office/officeart/2011/layout/TabList#1"/>
    <dgm:cxn modelId="{4BD29F86-6DE2-4607-874C-C2C0D8B8697C}" srcId="{B191834C-21C1-44DD-BDFD-7888C7C67AD3}" destId="{7D06246D-7E35-42D7-98EA-1F89ECEA3B0A}" srcOrd="2" destOrd="0" parTransId="{98E0F847-4985-4EFF-AA14-D4846B36F04C}" sibTransId="{2AB6D032-E271-4680-8A80-9420FB4883FF}"/>
    <dgm:cxn modelId="{84630848-9505-40AF-A569-18E51D9F87A0}" type="presOf" srcId="{983A911C-B905-45B4-BCF6-962D84C6AE7E}" destId="{CBF3B4A5-7210-4983-9837-81ECB64BC141}" srcOrd="0" destOrd="0" presId="urn:microsoft.com/office/officeart/2011/layout/TabList#1"/>
    <dgm:cxn modelId="{45ABE55D-C40B-4084-87FE-08445BB1CDBB}" srcId="{801D8AC9-7539-43D4-9D4A-5EE06BE266CC}" destId="{81B3FFEB-4EE7-4B9B-84CE-F42A6D9C2630}" srcOrd="4" destOrd="0" parTransId="{41F95EF0-9B30-4996-A4A0-0F18973D24C1}" sibTransId="{B85C85D4-1C57-4547-B533-FEE7BD3E278A}"/>
    <dgm:cxn modelId="{834F0644-BF00-440D-91B1-E6F42DD45EFF}" type="presOf" srcId="{295CBA65-26A4-4A44-A350-7892CEE88F69}" destId="{F5EC8C8A-9194-4813-BC29-2D79FC409F84}" srcOrd="0" destOrd="2" presId="urn:microsoft.com/office/officeart/2011/layout/TabList#1"/>
    <dgm:cxn modelId="{EC0F0457-A8A4-4A0E-9C5C-180C8078BEB6}" srcId="{3BA7EC53-C0DE-4812-BB86-DE65EAD64655}" destId="{CF5E012D-2B47-4675-A594-9E0D4201FD6A}" srcOrd="1" destOrd="0" parTransId="{E93802B4-F69F-48E0-BDEA-585651F0BD2B}" sibTransId="{DF5C96FB-E6AA-4923-ABFF-7F14EFA6000D}"/>
    <dgm:cxn modelId="{2AAF157B-ECE4-488C-9519-AD4CF2382B6D}" type="presOf" srcId="{4A96D9A8-C29B-409A-BCA7-C692FA278A02}" destId="{3EBD7861-9AC7-4D59-8E39-EF1510488F54}" srcOrd="0" destOrd="1" presId="urn:microsoft.com/office/officeart/2011/layout/TabList#1"/>
    <dgm:cxn modelId="{4FF5FB23-F12F-40FD-A996-E53891B37B62}" type="presOf" srcId="{801D8AC9-7539-43D4-9D4A-5EE06BE266CC}" destId="{04A7DED2-F04A-4B68-8DBE-14A28D212283}" srcOrd="0" destOrd="0" presId="urn:microsoft.com/office/officeart/2011/layout/TabList#1"/>
    <dgm:cxn modelId="{9019398B-19BF-4D3C-B6EB-48A1F0B3D37B}" type="presOf" srcId="{9F2A290B-A8E7-4921-B973-E3A60D1093A0}" destId="{3ABA5CF3-C438-40BB-96A8-A1D0E3FC1DB6}" srcOrd="0" destOrd="2" presId="urn:microsoft.com/office/officeart/2011/layout/TabList#1"/>
    <dgm:cxn modelId="{50AE0F17-8EE0-44CE-BD1B-5B2963E36760}" srcId="{B191834C-21C1-44DD-BDFD-7888C7C67AD3}" destId="{120CEA22-A1E4-4928-B8AE-2F6B26B80EAF}" srcOrd="0" destOrd="0" parTransId="{2AFCC6EF-4FFA-4DE4-A803-68F8188EC2CC}" sibTransId="{50F77F63-A354-477F-BAA0-88EBEFBB3E9C}"/>
    <dgm:cxn modelId="{7A3A9E5A-CAF8-4B3C-B06E-E8821D18BC65}" type="presOf" srcId="{C056920B-CC87-425C-A9FC-6D072625B6E9}" destId="{3EBD7861-9AC7-4D59-8E39-EF1510488F54}" srcOrd="0" destOrd="2" presId="urn:microsoft.com/office/officeart/2011/layout/TabList#1"/>
    <dgm:cxn modelId="{838AE22D-0B86-49BF-914C-571C81E530D2}" srcId="{D8C62AAA-D647-4176-B01B-EB405D1312B1}" destId="{2F6E8864-3F63-4AB0-BAF1-EAD3069799A0}" srcOrd="2" destOrd="0" parTransId="{C9582FBE-B896-4CD7-9E09-B99C79DFCA61}" sibTransId="{CE0E51AE-2EE0-4D8E-A328-DDE02789EEEF}"/>
    <dgm:cxn modelId="{14EA3A67-5DB6-48B2-BD61-38940FBB804B}" type="presOf" srcId="{81B3FFEB-4EE7-4B9B-84CE-F42A6D9C2630}" destId="{F5EC8C8A-9194-4813-BC29-2D79FC409F84}" srcOrd="0" destOrd="3" presId="urn:microsoft.com/office/officeart/2011/layout/TabList#1"/>
    <dgm:cxn modelId="{52501770-0F11-440B-8FBB-77B1D4F3885F}" type="presOf" srcId="{0D30A6F7-EFDA-4472-A77D-B6EE5CFAFE34}" destId="{3ABA5CF3-C438-40BB-96A8-A1D0E3FC1DB6}" srcOrd="0" destOrd="0" presId="urn:microsoft.com/office/officeart/2011/layout/TabList#1"/>
    <dgm:cxn modelId="{6812387A-40E3-4768-88B5-003BBA298827}" srcId="{CF5E012D-2B47-4675-A594-9E0D4201FD6A}" destId="{4A96D9A8-C29B-409A-BCA7-C692FA278A02}" srcOrd="2" destOrd="0" parTransId="{AB2E3D14-68C3-4E36-AFBA-B30F18BE9550}" sibTransId="{85C693B3-858F-4301-A167-0F6C05441940}"/>
    <dgm:cxn modelId="{EE079ED3-C500-413D-B950-612AF415319D}" type="presOf" srcId="{7D06246D-7E35-42D7-98EA-1F89ECEA3B0A}" destId="{3ABA5CF3-C438-40BB-96A8-A1D0E3FC1DB6}" srcOrd="0" destOrd="1" presId="urn:microsoft.com/office/officeart/2011/layout/TabList#1"/>
    <dgm:cxn modelId="{6B6D9EDF-BEC2-4486-9C7D-0CC0489717F1}" srcId="{D8C62AAA-D647-4176-B01B-EB405D1312B1}" destId="{983A911C-B905-45B4-BCF6-962D84C6AE7E}" srcOrd="0" destOrd="0" parTransId="{C1D5CC36-95D6-4FA2-9CCE-FBAB5FD949E0}" sibTransId="{C3FD300C-EC43-40BE-ABD3-7E8FBE032D17}"/>
    <dgm:cxn modelId="{873F4F6C-DB3D-47C2-BAEC-FBC142E06F8D}" srcId="{3BA7EC53-C0DE-4812-BB86-DE65EAD64655}" destId="{B191834C-21C1-44DD-BDFD-7888C7C67AD3}" srcOrd="2" destOrd="0" parTransId="{E59836FF-2822-4F7D-A19C-38B96A75712C}" sibTransId="{6F1902CD-12B1-48E8-95E5-B150AF085022}"/>
    <dgm:cxn modelId="{3D8BAFE9-1B3C-4C5B-B105-815DB969CFB7}" type="presOf" srcId="{84DF0184-8E63-4C79-8526-C848C7BD341F}" destId="{29DBAB63-B0AE-4976-A7A4-E35B17EE86CC}" srcOrd="0" destOrd="0" presId="urn:microsoft.com/office/officeart/2011/layout/TabList#1"/>
    <dgm:cxn modelId="{10DEE175-5658-4B6C-ADAE-CDC9E85D5A84}" type="presOf" srcId="{D8C62AAA-D647-4176-B01B-EB405D1312B1}" destId="{5C4A308D-8669-4336-85AE-6DD53399869A}" srcOrd="0" destOrd="0" presId="urn:microsoft.com/office/officeart/2011/layout/TabList#1"/>
    <dgm:cxn modelId="{89198962-2BC9-4E86-887E-9CD0BF7A670C}" srcId="{CF5E012D-2B47-4675-A594-9E0D4201FD6A}" destId="{C2EF9DE9-CD8F-4C70-BF11-E868182A1AE7}" srcOrd="1" destOrd="0" parTransId="{DC6DD766-2E34-4344-B027-0D0B856DCEB5}" sibTransId="{35B048F4-5D38-4E1B-91BB-8FFCC6E60194}"/>
    <dgm:cxn modelId="{94788BC9-B6E7-48CC-89FA-933C899E2C75}" type="presOf" srcId="{BBF51DFF-F292-4CF4-A619-1EB95FD5A1F3}" destId="{F5EC8C8A-9194-4813-BC29-2D79FC409F84}" srcOrd="0" destOrd="1" presId="urn:microsoft.com/office/officeart/2011/layout/TabList#1"/>
    <dgm:cxn modelId="{69ECFECF-8159-41E8-BD26-DE57E3E0A0FE}" srcId="{B191834C-21C1-44DD-BDFD-7888C7C67AD3}" destId="{9F2A290B-A8E7-4921-B973-E3A60D1093A0}" srcOrd="3" destOrd="0" parTransId="{18B112B7-84CF-48D9-8892-D77218403626}" sibTransId="{7A22301C-2CE6-43A5-8E09-72C6B18D2C63}"/>
    <dgm:cxn modelId="{49EE8328-0D49-4901-BC77-A18DA6904696}" srcId="{801D8AC9-7539-43D4-9D4A-5EE06BE266CC}" destId="{795DCB0F-E18F-4336-8CCC-D05888E5538B}" srcOrd="0" destOrd="0" parTransId="{274B5EF7-5AE1-4A29-A7F8-3B02B5292D3D}" sibTransId="{BA937905-DD0E-48B5-9556-CEAF9322DB53}"/>
    <dgm:cxn modelId="{3EE560B8-35DF-46FB-965A-2393AAC96601}" srcId="{3BA7EC53-C0DE-4812-BB86-DE65EAD64655}" destId="{801D8AC9-7539-43D4-9D4A-5EE06BE266CC}" srcOrd="3" destOrd="0" parTransId="{4D2721A6-AAA5-4F74-A059-6A55C4CE8AD7}" sibTransId="{84104664-D3AF-4136-87E3-EC8A030ECAA4}"/>
    <dgm:cxn modelId="{60B77D9C-9B7B-43A4-8127-D0329DD5CB16}" type="presParOf" srcId="{CBD90DB0-581C-43BE-9B67-FFD4E4A186DE}" destId="{CC03EB60-BBC2-4F0A-B6E6-C12B64F54EB0}" srcOrd="0" destOrd="0" presId="urn:microsoft.com/office/officeart/2011/layout/TabList#1"/>
    <dgm:cxn modelId="{84231EF9-0B62-4768-A35E-74D6291DDBFD}" type="presParOf" srcId="{CC03EB60-BBC2-4F0A-B6E6-C12B64F54EB0}" destId="{CBF3B4A5-7210-4983-9837-81ECB64BC141}" srcOrd="0" destOrd="0" presId="urn:microsoft.com/office/officeart/2011/layout/TabList#1"/>
    <dgm:cxn modelId="{7C96FAEC-C290-4E42-A9D2-27F60C21B60E}" type="presParOf" srcId="{CC03EB60-BBC2-4F0A-B6E6-C12B64F54EB0}" destId="{5C4A308D-8669-4336-85AE-6DD53399869A}" srcOrd="1" destOrd="0" presId="urn:microsoft.com/office/officeart/2011/layout/TabList#1"/>
    <dgm:cxn modelId="{7EC0E9EC-76B1-4414-AEB6-1304042CE5CC}" type="presParOf" srcId="{CC03EB60-BBC2-4F0A-B6E6-C12B64F54EB0}" destId="{26816DA4-9384-4617-BEAB-530C4C8FC950}" srcOrd="2" destOrd="0" presId="urn:microsoft.com/office/officeart/2011/layout/TabList#1"/>
    <dgm:cxn modelId="{52332422-E0EA-4CEC-879E-E48D7F80B5D0}" type="presParOf" srcId="{CBD90DB0-581C-43BE-9B67-FFD4E4A186DE}" destId="{34709C4D-2F90-4172-9A99-52BD0D7DF6F8}" srcOrd="1" destOrd="0" presId="urn:microsoft.com/office/officeart/2011/layout/TabList#1"/>
    <dgm:cxn modelId="{8F3634C5-B276-40A6-8B00-F64806C79844}" type="presParOf" srcId="{CBD90DB0-581C-43BE-9B67-FFD4E4A186DE}" destId="{76E9B86D-047D-4CF3-B8BD-C74E9B2A0EE8}" srcOrd="2" destOrd="0" presId="urn:microsoft.com/office/officeart/2011/layout/TabList#1"/>
    <dgm:cxn modelId="{DB589669-5FD5-42F6-8B54-96403F6DC688}" type="presParOf" srcId="{CBD90DB0-581C-43BE-9B67-FFD4E4A186DE}" destId="{C3CDEA66-8E11-42F3-A515-942524D3E961}" srcOrd="3" destOrd="0" presId="urn:microsoft.com/office/officeart/2011/layout/TabList#1"/>
    <dgm:cxn modelId="{DB4CFE84-C69C-464B-9C8B-DA6706050258}" type="presParOf" srcId="{C3CDEA66-8E11-42F3-A515-942524D3E961}" destId="{29DBAB63-B0AE-4976-A7A4-E35B17EE86CC}" srcOrd="0" destOrd="0" presId="urn:microsoft.com/office/officeart/2011/layout/TabList#1"/>
    <dgm:cxn modelId="{D9495346-B1BF-4F43-B816-5F80751E1FFC}" type="presParOf" srcId="{C3CDEA66-8E11-42F3-A515-942524D3E961}" destId="{EB8EB0CE-27A7-4D48-9BF3-94564BA046C3}" srcOrd="1" destOrd="0" presId="urn:microsoft.com/office/officeart/2011/layout/TabList#1"/>
    <dgm:cxn modelId="{D497B8AA-4965-48E3-8F94-34EB8856EB5A}" type="presParOf" srcId="{C3CDEA66-8E11-42F3-A515-942524D3E961}" destId="{8CC75F15-A923-4939-8307-563A8FC13952}" srcOrd="2" destOrd="0" presId="urn:microsoft.com/office/officeart/2011/layout/TabList#1"/>
    <dgm:cxn modelId="{189481E2-67C8-44DA-93BB-BD3526A44DC5}" type="presParOf" srcId="{CBD90DB0-581C-43BE-9B67-FFD4E4A186DE}" destId="{3EBD7861-9AC7-4D59-8E39-EF1510488F54}" srcOrd="4" destOrd="0" presId="urn:microsoft.com/office/officeart/2011/layout/TabList#1"/>
    <dgm:cxn modelId="{3EB52ECB-F4AB-4C10-BB17-7F3E76D19314}" type="presParOf" srcId="{CBD90DB0-581C-43BE-9B67-FFD4E4A186DE}" destId="{246BB1EA-8A72-46D0-91B0-B54905FD58DF}" srcOrd="5" destOrd="0" presId="urn:microsoft.com/office/officeart/2011/layout/TabList#1"/>
    <dgm:cxn modelId="{0BAD6193-FD5A-42CA-B984-7418D4898BC4}" type="presParOf" srcId="{CBD90DB0-581C-43BE-9B67-FFD4E4A186DE}" destId="{8D98F439-1419-48D6-BA61-C4B9E15702D9}" srcOrd="6" destOrd="0" presId="urn:microsoft.com/office/officeart/2011/layout/TabList#1"/>
    <dgm:cxn modelId="{08CDE7AB-A72A-441F-9916-106942F5E824}" type="presParOf" srcId="{8D98F439-1419-48D6-BA61-C4B9E15702D9}" destId="{238471D4-C566-4979-988F-3C330679ECAF}" srcOrd="0" destOrd="0" presId="urn:microsoft.com/office/officeart/2011/layout/TabList#1"/>
    <dgm:cxn modelId="{E232AE71-D846-4D8A-83B0-2A09D8A1F5DD}" type="presParOf" srcId="{8D98F439-1419-48D6-BA61-C4B9E15702D9}" destId="{EB80AE27-C339-45AD-9892-30E36F81D2FA}" srcOrd="1" destOrd="0" presId="urn:microsoft.com/office/officeart/2011/layout/TabList#1"/>
    <dgm:cxn modelId="{60C28FFF-5367-4D23-ABC8-AF2C2B9C8470}" type="presParOf" srcId="{8D98F439-1419-48D6-BA61-C4B9E15702D9}" destId="{9575A40D-1A5E-46C0-943E-3DD00CA03CAD}" srcOrd="2" destOrd="0" presId="urn:microsoft.com/office/officeart/2011/layout/TabList#1"/>
    <dgm:cxn modelId="{66C3D622-CFA2-4187-BA42-99BDFF3DD9BA}" type="presParOf" srcId="{CBD90DB0-581C-43BE-9B67-FFD4E4A186DE}" destId="{3ABA5CF3-C438-40BB-96A8-A1D0E3FC1DB6}" srcOrd="7" destOrd="0" presId="urn:microsoft.com/office/officeart/2011/layout/TabList#1"/>
    <dgm:cxn modelId="{240CE7E3-4BC2-47A6-B6E7-552F2D5EDEE6}" type="presParOf" srcId="{CBD90DB0-581C-43BE-9B67-FFD4E4A186DE}" destId="{AC5ADE77-341B-4132-85BA-2EE5DCCA6065}" srcOrd="8" destOrd="0" presId="urn:microsoft.com/office/officeart/2011/layout/TabList#1"/>
    <dgm:cxn modelId="{E2A4F47B-2AF6-4383-BEF7-1EE0F7D02348}" type="presParOf" srcId="{CBD90DB0-581C-43BE-9B67-FFD4E4A186DE}" destId="{F971BEA7-72B7-4892-81DE-A881C2D54618}" srcOrd="9" destOrd="0" presId="urn:microsoft.com/office/officeart/2011/layout/TabList#1"/>
    <dgm:cxn modelId="{61C9FC60-E58F-44A0-8565-11776E757598}" type="presParOf" srcId="{F971BEA7-72B7-4892-81DE-A881C2D54618}" destId="{E2DD8A33-826C-441D-933D-8B162949E4B3}" srcOrd="0" destOrd="0" presId="urn:microsoft.com/office/officeart/2011/layout/TabList#1"/>
    <dgm:cxn modelId="{73225FBF-2CE6-4512-8E8C-3295E533FE59}" type="presParOf" srcId="{F971BEA7-72B7-4892-81DE-A881C2D54618}" destId="{04A7DED2-F04A-4B68-8DBE-14A28D212283}" srcOrd="1" destOrd="0" presId="urn:microsoft.com/office/officeart/2011/layout/TabList#1"/>
    <dgm:cxn modelId="{E1C0BD3D-2CB1-4D69-88B5-B82FC647E68E}" type="presParOf" srcId="{F971BEA7-72B7-4892-81DE-A881C2D54618}" destId="{0F835652-CAE8-440A-9D22-33C7A2093B3F}" srcOrd="2" destOrd="0" presId="urn:microsoft.com/office/officeart/2011/layout/TabList#1"/>
    <dgm:cxn modelId="{E589F077-FCD9-4CFF-8129-4502D7055759}" type="presParOf" srcId="{CBD90DB0-581C-43BE-9B67-FFD4E4A186DE}" destId="{F5EC8C8A-9194-4813-BC29-2D79FC409F84}" srcOrd="10" destOrd="0" presId="urn:microsoft.com/office/officeart/2011/layout/Tab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26932B-82C4-46FB-BF2C-2C6DBE4A1708}"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s-MX"/>
        </a:p>
      </dgm:t>
    </dgm:pt>
    <dgm:pt modelId="{2FA038EB-450D-4B26-9C51-66EA4477ABE9}">
      <dgm:prSet phldrT="[Texto]" custT="1">
        <dgm:style>
          <a:lnRef idx="0">
            <a:schemeClr val="accent3"/>
          </a:lnRef>
          <a:fillRef idx="3">
            <a:schemeClr val="accent3"/>
          </a:fillRef>
          <a:effectRef idx="3">
            <a:schemeClr val="accent3"/>
          </a:effectRef>
          <a:fontRef idx="minor">
            <a:schemeClr val="lt1"/>
          </a:fontRef>
        </dgm:style>
      </dgm:prSet>
      <dgm:spPr>
        <a:solidFill>
          <a:schemeClr val="accent3">
            <a:lumMod val="50000"/>
          </a:schemeClr>
        </a:solidFill>
        <a:ln/>
      </dgm:spPr>
      <dgm:t>
        <a:bodyPr/>
        <a:lstStyle/>
        <a:p>
          <a:r>
            <a:rPr lang="es-MX" sz="1800" b="1" dirty="0" smtClean="0">
              <a:solidFill>
                <a:schemeClr val="bg1"/>
              </a:solidFill>
              <a:effectLst>
                <a:outerShdw blurRad="38100" dist="38100" dir="2700000" algn="tl">
                  <a:srgbClr val="000000">
                    <a:alpha val="43137"/>
                  </a:srgbClr>
                </a:outerShdw>
              </a:effectLst>
            </a:rPr>
            <a:t>Bienestar social</a:t>
          </a:r>
          <a:endParaRPr lang="es-MX" sz="1800" b="1" dirty="0">
            <a:solidFill>
              <a:schemeClr val="bg1"/>
            </a:solidFill>
            <a:effectLst>
              <a:outerShdw blurRad="38100" dist="38100" dir="2700000" algn="tl">
                <a:srgbClr val="000000">
                  <a:alpha val="43137"/>
                </a:srgbClr>
              </a:outerShdw>
            </a:effectLst>
          </a:endParaRPr>
        </a:p>
      </dgm:t>
    </dgm:pt>
    <dgm:pt modelId="{5A3BD89E-3FE2-48CD-BA17-08CCC50703E7}" type="parTrans" cxnId="{2BF410AE-0262-48E7-970B-4655B63542E0}">
      <dgm:prSet/>
      <dgm:spPr>
        <a:ln w="57150">
          <a:solidFill>
            <a:schemeClr val="tx1">
              <a:lumMod val="50000"/>
              <a:lumOff val="50000"/>
            </a:schemeClr>
          </a:solidFill>
        </a:ln>
      </dgm:spPr>
      <dgm:t>
        <a:bodyPr/>
        <a:lstStyle/>
        <a:p>
          <a:endParaRPr lang="es-MX"/>
        </a:p>
      </dgm:t>
    </dgm:pt>
    <dgm:pt modelId="{8A477602-45D1-4C9A-A0A4-B1A44FFD3455}" type="sibTrans" cxnId="{2BF410AE-0262-48E7-970B-4655B63542E0}">
      <dgm:prSet/>
      <dgm:spPr/>
      <dgm:t>
        <a:bodyPr/>
        <a:lstStyle/>
        <a:p>
          <a:endParaRPr lang="es-MX"/>
        </a:p>
      </dgm:t>
    </dgm:pt>
    <dgm:pt modelId="{5A80FED3-AF8C-4F99-93C7-88468A6FA175}">
      <dgm:prSet phldrT="[Texto]"/>
      <dgm:spPr/>
      <dgm:t>
        <a:bodyPr/>
        <a:lstStyle/>
        <a:p>
          <a:endParaRPr lang="es-MX" dirty="0"/>
        </a:p>
      </dgm:t>
    </dgm:pt>
    <dgm:pt modelId="{409DB052-6462-4AAF-88C8-620C6141A64B}" type="parTrans" cxnId="{DFCD6B0C-E04F-4EF6-A25B-1B61D0D44DC6}">
      <dgm:prSet/>
      <dgm:spPr/>
      <dgm:t>
        <a:bodyPr/>
        <a:lstStyle/>
        <a:p>
          <a:endParaRPr lang="es-MX"/>
        </a:p>
      </dgm:t>
    </dgm:pt>
    <dgm:pt modelId="{B93D7407-4CBF-431A-B423-22AB574BF03B}" type="sibTrans" cxnId="{DFCD6B0C-E04F-4EF6-A25B-1B61D0D44DC6}">
      <dgm:prSet/>
      <dgm:spPr/>
      <dgm:t>
        <a:bodyPr/>
        <a:lstStyle/>
        <a:p>
          <a:endParaRPr lang="es-MX"/>
        </a:p>
      </dgm:t>
    </dgm:pt>
    <dgm:pt modelId="{5C1AAD8A-382B-4DE3-BFFA-2A2F9DD4B3F6}">
      <dgm:prSet phldrT="[Texto]" custT="1">
        <dgm:style>
          <a:lnRef idx="0">
            <a:schemeClr val="accent3"/>
          </a:lnRef>
          <a:fillRef idx="3">
            <a:schemeClr val="accent3"/>
          </a:fillRef>
          <a:effectRef idx="3">
            <a:schemeClr val="accent3"/>
          </a:effectRef>
          <a:fontRef idx="minor">
            <a:schemeClr val="lt1"/>
          </a:fontRef>
        </dgm:style>
      </dgm:prSet>
      <dgm:spPr>
        <a:solidFill>
          <a:schemeClr val="accent3">
            <a:lumMod val="50000"/>
          </a:schemeClr>
        </a:solidFill>
        <a:ln/>
      </dgm:spPr>
      <dgm:t>
        <a:bodyPr/>
        <a:lstStyle/>
        <a:p>
          <a:r>
            <a:rPr lang="es-MX" sz="1800" b="1" dirty="0" smtClean="0">
              <a:solidFill>
                <a:schemeClr val="bg1"/>
              </a:solidFill>
              <a:effectLst>
                <a:outerShdw blurRad="38100" dist="38100" dir="2700000" algn="tl">
                  <a:srgbClr val="000000">
                    <a:alpha val="43137"/>
                  </a:srgbClr>
                </a:outerShdw>
              </a:effectLst>
            </a:rPr>
            <a:t>Servicios públicos municipales</a:t>
          </a:r>
          <a:endParaRPr lang="es-MX" sz="1800" b="1" dirty="0">
            <a:solidFill>
              <a:schemeClr val="bg1"/>
            </a:solidFill>
            <a:effectLst>
              <a:outerShdw blurRad="38100" dist="38100" dir="2700000" algn="tl">
                <a:srgbClr val="000000">
                  <a:alpha val="43137"/>
                </a:srgbClr>
              </a:outerShdw>
            </a:effectLst>
          </a:endParaRPr>
        </a:p>
      </dgm:t>
    </dgm:pt>
    <dgm:pt modelId="{CAD97923-9FD0-4CC6-BD1C-B0039CB0E394}" type="parTrans" cxnId="{1935759E-0463-42BE-A2A2-DE9399CC5FB2}">
      <dgm:prSet/>
      <dgm:spPr>
        <a:ln w="57150">
          <a:solidFill>
            <a:schemeClr val="tx1">
              <a:lumMod val="50000"/>
              <a:lumOff val="50000"/>
            </a:schemeClr>
          </a:solidFill>
        </a:ln>
      </dgm:spPr>
      <dgm:t>
        <a:bodyPr/>
        <a:lstStyle/>
        <a:p>
          <a:endParaRPr lang="es-MX"/>
        </a:p>
      </dgm:t>
    </dgm:pt>
    <dgm:pt modelId="{01D35501-A52F-4E49-986E-884C9742C93A}" type="sibTrans" cxnId="{1935759E-0463-42BE-A2A2-DE9399CC5FB2}">
      <dgm:prSet/>
      <dgm:spPr/>
      <dgm:t>
        <a:bodyPr/>
        <a:lstStyle/>
        <a:p>
          <a:endParaRPr lang="es-MX"/>
        </a:p>
      </dgm:t>
    </dgm:pt>
    <dgm:pt modelId="{938679C4-DEB6-4FA4-8355-211178248DD7}">
      <dgm:prSet phldrT="[Texto]"/>
      <dgm:spPr/>
      <dgm:t>
        <a:bodyPr/>
        <a:lstStyle/>
        <a:p>
          <a:endParaRPr lang="es-MX" dirty="0"/>
        </a:p>
      </dgm:t>
    </dgm:pt>
    <dgm:pt modelId="{8BD141A2-7D2F-4397-8E15-3EF6D53103EB}" type="parTrans" cxnId="{FC01F256-B69B-4261-9D22-00F061F80B83}">
      <dgm:prSet/>
      <dgm:spPr/>
      <dgm:t>
        <a:bodyPr/>
        <a:lstStyle/>
        <a:p>
          <a:endParaRPr lang="es-MX"/>
        </a:p>
      </dgm:t>
    </dgm:pt>
    <dgm:pt modelId="{66DCC55D-CA59-4A1E-AC92-6A8F9F5BAEAE}" type="sibTrans" cxnId="{FC01F256-B69B-4261-9D22-00F061F80B83}">
      <dgm:prSet/>
      <dgm:spPr/>
      <dgm:t>
        <a:bodyPr/>
        <a:lstStyle/>
        <a:p>
          <a:endParaRPr lang="es-MX"/>
        </a:p>
      </dgm:t>
    </dgm:pt>
    <dgm:pt modelId="{E1851F60-F6F5-4E88-A3F9-1021EAE90EB8}">
      <dgm:prSet phldrT="[Texto]" custT="1">
        <dgm:style>
          <a:lnRef idx="0">
            <a:schemeClr val="accent3"/>
          </a:lnRef>
          <a:fillRef idx="3">
            <a:schemeClr val="accent3"/>
          </a:fillRef>
          <a:effectRef idx="3">
            <a:schemeClr val="accent3"/>
          </a:effectRef>
          <a:fontRef idx="minor">
            <a:schemeClr val="lt1"/>
          </a:fontRef>
        </dgm:style>
      </dgm:prSet>
      <dgm:spPr>
        <a:solidFill>
          <a:schemeClr val="accent3">
            <a:lumMod val="50000"/>
          </a:schemeClr>
        </a:solidFill>
        <a:ln/>
      </dgm:spPr>
      <dgm:t>
        <a:bodyPr/>
        <a:lstStyle/>
        <a:p>
          <a:r>
            <a:rPr lang="es-MX" sz="1800" b="1" dirty="0" smtClean="0">
              <a:solidFill>
                <a:schemeClr val="bg1"/>
              </a:solidFill>
              <a:effectLst>
                <a:outerShdw blurRad="38100" dist="38100" dir="2700000" algn="tl">
                  <a:srgbClr val="000000">
                    <a:alpha val="43137"/>
                  </a:srgbClr>
                </a:outerShdw>
              </a:effectLst>
            </a:rPr>
            <a:t>Orden y seguridad pública</a:t>
          </a:r>
          <a:endParaRPr lang="es-MX" sz="1800" b="1" dirty="0">
            <a:solidFill>
              <a:schemeClr val="bg1"/>
            </a:solidFill>
            <a:effectLst>
              <a:outerShdw blurRad="38100" dist="38100" dir="2700000" algn="tl">
                <a:srgbClr val="000000">
                  <a:alpha val="43137"/>
                </a:srgbClr>
              </a:outerShdw>
            </a:effectLst>
          </a:endParaRPr>
        </a:p>
      </dgm:t>
    </dgm:pt>
    <dgm:pt modelId="{B0B552B2-9A8D-4F7E-BC15-5A4BED425D96}" type="parTrans" cxnId="{C9130E7A-8492-413A-BD97-AAA9218848EC}">
      <dgm:prSet/>
      <dgm:spPr>
        <a:ln w="57150">
          <a:solidFill>
            <a:schemeClr val="tx1">
              <a:lumMod val="50000"/>
              <a:lumOff val="50000"/>
            </a:schemeClr>
          </a:solidFill>
        </a:ln>
      </dgm:spPr>
      <dgm:t>
        <a:bodyPr/>
        <a:lstStyle/>
        <a:p>
          <a:endParaRPr lang="es-MX"/>
        </a:p>
      </dgm:t>
    </dgm:pt>
    <dgm:pt modelId="{FE589CA9-7040-4477-A54A-BB9983DD2098}" type="sibTrans" cxnId="{C9130E7A-8492-413A-BD97-AAA9218848EC}">
      <dgm:prSet/>
      <dgm:spPr/>
      <dgm:t>
        <a:bodyPr/>
        <a:lstStyle/>
        <a:p>
          <a:endParaRPr lang="es-MX"/>
        </a:p>
      </dgm:t>
    </dgm:pt>
    <dgm:pt modelId="{9D734830-3D34-4E1F-A839-86324EF877D9}">
      <dgm:prSet phldrT="[Texto]"/>
      <dgm:spPr/>
      <dgm:t>
        <a:bodyPr/>
        <a:lstStyle/>
        <a:p>
          <a:endParaRPr lang="es-MX" dirty="0"/>
        </a:p>
      </dgm:t>
    </dgm:pt>
    <dgm:pt modelId="{AC2DB9D0-CCFA-4566-AD11-8BF3AE922D73}" type="parTrans" cxnId="{12DA35EB-DE14-4F67-A5DF-3BB52C6C78F2}">
      <dgm:prSet/>
      <dgm:spPr/>
      <dgm:t>
        <a:bodyPr/>
        <a:lstStyle/>
        <a:p>
          <a:endParaRPr lang="es-MX"/>
        </a:p>
      </dgm:t>
    </dgm:pt>
    <dgm:pt modelId="{D4F4F8E7-45A0-48C6-988A-53535DBCE707}" type="sibTrans" cxnId="{12DA35EB-DE14-4F67-A5DF-3BB52C6C78F2}">
      <dgm:prSet/>
      <dgm:spPr/>
      <dgm:t>
        <a:bodyPr/>
        <a:lstStyle/>
        <a:p>
          <a:endParaRPr lang="es-MX"/>
        </a:p>
      </dgm:t>
    </dgm:pt>
    <dgm:pt modelId="{38B5DA12-6422-461D-91FA-CD90B2BB2188}">
      <dgm:prSet phldrT="[Texto]"/>
      <dgm:spPr/>
      <dgm:t>
        <a:bodyPr/>
        <a:lstStyle/>
        <a:p>
          <a:endParaRPr lang="es-MX" dirty="0"/>
        </a:p>
      </dgm:t>
    </dgm:pt>
    <dgm:pt modelId="{ECF2D4EF-1787-4385-A909-F2BA60B986B5}" type="parTrans" cxnId="{FB2A5BB1-8ED8-4124-8A7C-8954B669C2C3}">
      <dgm:prSet/>
      <dgm:spPr/>
      <dgm:t>
        <a:bodyPr/>
        <a:lstStyle/>
        <a:p>
          <a:endParaRPr lang="es-MX"/>
        </a:p>
      </dgm:t>
    </dgm:pt>
    <dgm:pt modelId="{69831FC0-DFD8-4FCB-AAE9-02ED87D1C1A9}" type="sibTrans" cxnId="{FB2A5BB1-8ED8-4124-8A7C-8954B669C2C3}">
      <dgm:prSet/>
      <dgm:spPr/>
      <dgm:t>
        <a:bodyPr/>
        <a:lstStyle/>
        <a:p>
          <a:endParaRPr lang="es-MX"/>
        </a:p>
      </dgm:t>
    </dgm:pt>
    <dgm:pt modelId="{EE2AA21A-5FC0-48AA-A5CE-A8E0E9A47D9B}">
      <dgm:prSet phldrT="[Texto]" custT="1">
        <dgm:style>
          <a:lnRef idx="0">
            <a:schemeClr val="accent3"/>
          </a:lnRef>
          <a:fillRef idx="3">
            <a:schemeClr val="accent3"/>
          </a:fillRef>
          <a:effectRef idx="3">
            <a:schemeClr val="accent3"/>
          </a:effectRef>
          <a:fontRef idx="minor">
            <a:schemeClr val="lt1"/>
          </a:fontRef>
        </dgm:style>
      </dgm:prSet>
      <dgm:spPr>
        <a:solidFill>
          <a:schemeClr val="accent3">
            <a:lumMod val="50000"/>
          </a:schemeClr>
        </a:solidFill>
        <a:ln/>
      </dgm:spPr>
      <dgm:t>
        <a:bodyPr/>
        <a:lstStyle/>
        <a:p>
          <a:r>
            <a:rPr lang="es-MX" sz="1800" b="1" dirty="0" smtClean="0">
              <a:solidFill>
                <a:schemeClr val="bg1"/>
              </a:solidFill>
              <a:effectLst>
                <a:outerShdw blurRad="38100" dist="38100" dir="2700000" algn="tl">
                  <a:srgbClr val="000000">
                    <a:alpha val="43137"/>
                  </a:srgbClr>
                </a:outerShdw>
              </a:effectLst>
            </a:rPr>
            <a:t>Actividades particulares</a:t>
          </a:r>
          <a:br>
            <a:rPr lang="es-MX" sz="1800" b="1" dirty="0" smtClean="0">
              <a:solidFill>
                <a:schemeClr val="bg1"/>
              </a:solidFill>
              <a:effectLst>
                <a:outerShdw blurRad="38100" dist="38100" dir="2700000" algn="tl">
                  <a:srgbClr val="000000">
                    <a:alpha val="43137"/>
                  </a:srgbClr>
                </a:outerShdw>
              </a:effectLst>
            </a:rPr>
          </a:br>
          <a:r>
            <a:rPr lang="es-MX" sz="1800" b="1" dirty="0" smtClean="0">
              <a:solidFill>
                <a:schemeClr val="bg1"/>
              </a:solidFill>
              <a:effectLst>
                <a:outerShdw blurRad="38100" dist="38100" dir="2700000" algn="tl">
                  <a:srgbClr val="000000">
                    <a:alpha val="43137"/>
                  </a:srgbClr>
                </a:outerShdw>
              </a:effectLst>
            </a:rPr>
            <a:t>/infracciones y sanciones</a:t>
          </a:r>
          <a:endParaRPr lang="es-MX" sz="1800" b="1" dirty="0">
            <a:solidFill>
              <a:schemeClr val="bg1"/>
            </a:solidFill>
            <a:effectLst>
              <a:outerShdw blurRad="38100" dist="38100" dir="2700000" algn="tl">
                <a:srgbClr val="000000">
                  <a:alpha val="43137"/>
                </a:srgbClr>
              </a:outerShdw>
            </a:effectLst>
          </a:endParaRPr>
        </a:p>
      </dgm:t>
    </dgm:pt>
    <dgm:pt modelId="{51896A12-248F-44DD-B207-8F51944BF76B}" type="parTrans" cxnId="{5D2C478D-E890-4B4E-8D5F-ADAACB1B803F}">
      <dgm:prSet/>
      <dgm:spPr>
        <a:ln w="57150">
          <a:solidFill>
            <a:schemeClr val="tx1">
              <a:lumMod val="50000"/>
              <a:lumOff val="50000"/>
            </a:schemeClr>
          </a:solidFill>
        </a:ln>
      </dgm:spPr>
      <dgm:t>
        <a:bodyPr/>
        <a:lstStyle/>
        <a:p>
          <a:endParaRPr lang="es-MX"/>
        </a:p>
      </dgm:t>
    </dgm:pt>
    <dgm:pt modelId="{CC4C47FB-46A4-4DE4-84F7-573E48BB4D02}" type="sibTrans" cxnId="{5D2C478D-E890-4B4E-8D5F-ADAACB1B803F}">
      <dgm:prSet/>
      <dgm:spPr/>
      <dgm:t>
        <a:bodyPr/>
        <a:lstStyle/>
        <a:p>
          <a:endParaRPr lang="es-MX"/>
        </a:p>
      </dgm:t>
    </dgm:pt>
    <dgm:pt modelId="{26B3CA82-8E9B-4680-A570-AC13F2B4D8F1}">
      <dgm:prSet phldrT="[Texto]" custT="1">
        <dgm:style>
          <a:lnRef idx="0">
            <a:schemeClr val="accent3"/>
          </a:lnRef>
          <a:fillRef idx="3">
            <a:schemeClr val="accent3"/>
          </a:fillRef>
          <a:effectRef idx="3">
            <a:schemeClr val="accent3"/>
          </a:effectRef>
          <a:fontRef idx="minor">
            <a:schemeClr val="lt1"/>
          </a:fontRef>
        </dgm:style>
      </dgm:prSet>
      <dgm:spPr>
        <a:solidFill>
          <a:schemeClr val="accent3">
            <a:lumMod val="50000"/>
          </a:schemeClr>
        </a:solidFill>
        <a:ln/>
      </dgm:spPr>
      <dgm:t>
        <a:bodyPr/>
        <a:lstStyle/>
        <a:p>
          <a:r>
            <a:rPr lang="es-MX" sz="1800" b="1" dirty="0" smtClean="0">
              <a:solidFill>
                <a:schemeClr val="bg1"/>
              </a:solidFill>
              <a:effectLst>
                <a:outerShdw blurRad="38100" dist="38100" dir="2700000" algn="tl">
                  <a:srgbClr val="000000">
                    <a:alpha val="43137"/>
                  </a:srgbClr>
                </a:outerShdw>
              </a:effectLst>
            </a:rPr>
            <a:t>Protección ecológica</a:t>
          </a:r>
          <a:endParaRPr lang="es-MX" sz="1800" b="1" dirty="0">
            <a:solidFill>
              <a:schemeClr val="bg1"/>
            </a:solidFill>
            <a:effectLst>
              <a:outerShdw blurRad="38100" dist="38100" dir="2700000" algn="tl">
                <a:srgbClr val="000000">
                  <a:alpha val="43137"/>
                </a:srgbClr>
              </a:outerShdw>
            </a:effectLst>
          </a:endParaRPr>
        </a:p>
      </dgm:t>
    </dgm:pt>
    <dgm:pt modelId="{5E8A44C7-B489-42F0-BC2E-3A4153F5F359}" type="parTrans" cxnId="{1DAF5107-6D62-4E51-A218-A393C4E43406}">
      <dgm:prSet/>
      <dgm:spPr>
        <a:ln w="57150">
          <a:solidFill>
            <a:schemeClr val="tx1">
              <a:lumMod val="50000"/>
              <a:lumOff val="50000"/>
            </a:schemeClr>
          </a:solidFill>
        </a:ln>
      </dgm:spPr>
      <dgm:t>
        <a:bodyPr/>
        <a:lstStyle/>
        <a:p>
          <a:endParaRPr lang="es-MX"/>
        </a:p>
      </dgm:t>
    </dgm:pt>
    <dgm:pt modelId="{6405CDA5-E85A-42F4-8239-3C9457BAF1D0}" type="sibTrans" cxnId="{1DAF5107-6D62-4E51-A218-A393C4E43406}">
      <dgm:prSet/>
      <dgm:spPr/>
      <dgm:t>
        <a:bodyPr/>
        <a:lstStyle/>
        <a:p>
          <a:endParaRPr lang="es-MX"/>
        </a:p>
      </dgm:t>
    </dgm:pt>
    <dgm:pt modelId="{72D1E118-1839-4416-8935-CB4EF2267CDB}" type="pres">
      <dgm:prSet presAssocID="{3826932B-82C4-46FB-BF2C-2C6DBE4A1708}" presName="composite" presStyleCnt="0">
        <dgm:presLayoutVars>
          <dgm:chMax val="5"/>
          <dgm:dir/>
          <dgm:animLvl val="ctr"/>
          <dgm:resizeHandles val="exact"/>
        </dgm:presLayoutVars>
      </dgm:prSet>
      <dgm:spPr/>
      <dgm:t>
        <a:bodyPr/>
        <a:lstStyle/>
        <a:p>
          <a:endParaRPr lang="es-ES"/>
        </a:p>
      </dgm:t>
    </dgm:pt>
    <dgm:pt modelId="{79A6A3F4-592D-4AA5-9EF8-F834663BD498}" type="pres">
      <dgm:prSet presAssocID="{3826932B-82C4-46FB-BF2C-2C6DBE4A1708}" presName="cycle" presStyleCnt="0"/>
      <dgm:spPr/>
    </dgm:pt>
    <dgm:pt modelId="{3DE7F11A-ACB8-4422-89B1-F0389B9F1E2C}" type="pres">
      <dgm:prSet presAssocID="{3826932B-82C4-46FB-BF2C-2C6DBE4A1708}" presName="centerShape" presStyleCnt="0"/>
      <dgm:spPr/>
    </dgm:pt>
    <dgm:pt modelId="{B6651765-3C9E-487D-9BA3-47CA189F1B30}" type="pres">
      <dgm:prSet presAssocID="{3826932B-82C4-46FB-BF2C-2C6DBE4A1708}" presName="connSite" presStyleLbl="node1" presStyleIdx="0" presStyleCnt="6"/>
      <dgm:spPr/>
    </dgm:pt>
    <dgm:pt modelId="{9DA606DB-3092-4AC6-9F0B-3856C0F0B1AB}" type="pres">
      <dgm:prSet presAssocID="{3826932B-82C4-46FB-BF2C-2C6DBE4A1708}" presName="visible" presStyleLbl="node1" presStyleIdx="0" presStyleCnt="6" custScaleX="180738" custScaleY="154732" custLinFactNeighborX="-11451" custLinFactNeighborY="-4001">
        <dgm:style>
          <a:lnRef idx="0">
            <a:schemeClr val="accent2"/>
          </a:lnRef>
          <a:fillRef idx="3">
            <a:schemeClr val="accent2"/>
          </a:fillRef>
          <a:effectRef idx="3">
            <a:schemeClr val="accent2"/>
          </a:effectRef>
          <a:fontRef idx="minor">
            <a:schemeClr val="lt1"/>
          </a:fontRef>
        </dgm:style>
      </dgm:prSet>
      <dgm:spPr>
        <a:ln/>
      </dgm:spPr>
      <dgm:t>
        <a:bodyPr/>
        <a:lstStyle/>
        <a:p>
          <a:endParaRPr lang="es-MX"/>
        </a:p>
      </dgm:t>
    </dgm:pt>
    <dgm:pt modelId="{3D436A58-477B-4C44-9401-0BB60AE0D902}" type="pres">
      <dgm:prSet presAssocID="{5A3BD89E-3FE2-48CD-BA17-08CCC50703E7}" presName="Name25" presStyleLbl="parChTrans1D1" presStyleIdx="0" presStyleCnt="5"/>
      <dgm:spPr/>
      <dgm:t>
        <a:bodyPr/>
        <a:lstStyle/>
        <a:p>
          <a:endParaRPr lang="es-ES"/>
        </a:p>
      </dgm:t>
    </dgm:pt>
    <dgm:pt modelId="{97D9B077-A200-46FC-B287-7973CEF02678}" type="pres">
      <dgm:prSet presAssocID="{2FA038EB-450D-4B26-9C51-66EA4477ABE9}" presName="node" presStyleCnt="0"/>
      <dgm:spPr/>
    </dgm:pt>
    <dgm:pt modelId="{3E0DCBCD-02F1-49AD-A0A1-AD0A86913C7A}" type="pres">
      <dgm:prSet presAssocID="{2FA038EB-450D-4B26-9C51-66EA4477ABE9}" presName="parentNode" presStyleLbl="node1" presStyleIdx="1" presStyleCnt="6" custScaleX="209256" custLinFactNeighborX="67684" custLinFactNeighborY="27502">
        <dgm:presLayoutVars>
          <dgm:chMax val="1"/>
          <dgm:bulletEnabled val="1"/>
        </dgm:presLayoutVars>
      </dgm:prSet>
      <dgm:spPr/>
      <dgm:t>
        <a:bodyPr/>
        <a:lstStyle/>
        <a:p>
          <a:endParaRPr lang="es-ES"/>
        </a:p>
      </dgm:t>
    </dgm:pt>
    <dgm:pt modelId="{52B334E3-5459-4DE4-A885-60C2B9ABB3F1}" type="pres">
      <dgm:prSet presAssocID="{2FA038EB-450D-4B26-9C51-66EA4477ABE9}" presName="childNode" presStyleLbl="revTx" presStyleIdx="0" presStyleCnt="3">
        <dgm:presLayoutVars>
          <dgm:bulletEnabled val="1"/>
        </dgm:presLayoutVars>
      </dgm:prSet>
      <dgm:spPr/>
      <dgm:t>
        <a:bodyPr/>
        <a:lstStyle/>
        <a:p>
          <a:endParaRPr lang="es-MX"/>
        </a:p>
      </dgm:t>
    </dgm:pt>
    <dgm:pt modelId="{B26EA58B-89CE-44FA-A947-F2F1A1152D86}" type="pres">
      <dgm:prSet presAssocID="{CAD97923-9FD0-4CC6-BD1C-B0039CB0E394}" presName="Name25" presStyleLbl="parChTrans1D1" presStyleIdx="1" presStyleCnt="5"/>
      <dgm:spPr/>
      <dgm:t>
        <a:bodyPr/>
        <a:lstStyle/>
        <a:p>
          <a:endParaRPr lang="es-ES"/>
        </a:p>
      </dgm:t>
    </dgm:pt>
    <dgm:pt modelId="{3C804827-9B96-4738-98C7-42611712F1F0}" type="pres">
      <dgm:prSet presAssocID="{5C1AAD8A-382B-4DE3-BFFA-2A2F9DD4B3F6}" presName="node" presStyleCnt="0"/>
      <dgm:spPr/>
    </dgm:pt>
    <dgm:pt modelId="{F13CD3A2-9FED-4261-A545-23B0F1F7A921}" type="pres">
      <dgm:prSet presAssocID="{5C1AAD8A-382B-4DE3-BFFA-2A2F9DD4B3F6}" presName="parentNode" presStyleLbl="node1" presStyleIdx="2" presStyleCnt="6" custScaleX="215132" custLinFactX="63214" custLinFactNeighborX="100000">
        <dgm:presLayoutVars>
          <dgm:chMax val="1"/>
          <dgm:bulletEnabled val="1"/>
        </dgm:presLayoutVars>
      </dgm:prSet>
      <dgm:spPr/>
      <dgm:t>
        <a:bodyPr/>
        <a:lstStyle/>
        <a:p>
          <a:endParaRPr lang="es-ES"/>
        </a:p>
      </dgm:t>
    </dgm:pt>
    <dgm:pt modelId="{4B2D01AB-32A3-46EB-BA45-EF51B7681ED1}" type="pres">
      <dgm:prSet presAssocID="{5C1AAD8A-382B-4DE3-BFFA-2A2F9DD4B3F6}" presName="childNode" presStyleLbl="revTx" presStyleIdx="1" presStyleCnt="3">
        <dgm:presLayoutVars>
          <dgm:bulletEnabled val="1"/>
        </dgm:presLayoutVars>
      </dgm:prSet>
      <dgm:spPr/>
      <dgm:t>
        <a:bodyPr/>
        <a:lstStyle/>
        <a:p>
          <a:endParaRPr lang="es-MX"/>
        </a:p>
      </dgm:t>
    </dgm:pt>
    <dgm:pt modelId="{477D59CF-2DF4-416A-BC82-E5F9B7AEBE10}" type="pres">
      <dgm:prSet presAssocID="{B0B552B2-9A8D-4F7E-BC15-5A4BED425D96}" presName="Name25" presStyleLbl="parChTrans1D1" presStyleIdx="2" presStyleCnt="5"/>
      <dgm:spPr/>
      <dgm:t>
        <a:bodyPr/>
        <a:lstStyle/>
        <a:p>
          <a:endParaRPr lang="es-ES"/>
        </a:p>
      </dgm:t>
    </dgm:pt>
    <dgm:pt modelId="{FCAB7200-F97B-469C-B6BE-E17AF409EEE6}" type="pres">
      <dgm:prSet presAssocID="{E1851F60-F6F5-4E88-A3F9-1021EAE90EB8}" presName="node" presStyleCnt="0"/>
      <dgm:spPr/>
    </dgm:pt>
    <dgm:pt modelId="{20AD6586-838A-467D-BD6C-8194AB788285}" type="pres">
      <dgm:prSet presAssocID="{E1851F60-F6F5-4E88-A3F9-1021EAE90EB8}" presName="parentNode" presStyleLbl="node1" presStyleIdx="3" presStyleCnt="6" custScaleX="229721" custLinFactNeighborX="93713" custLinFactNeighborY="2015">
        <dgm:presLayoutVars>
          <dgm:chMax val="1"/>
          <dgm:bulletEnabled val="1"/>
        </dgm:presLayoutVars>
      </dgm:prSet>
      <dgm:spPr/>
      <dgm:t>
        <a:bodyPr/>
        <a:lstStyle/>
        <a:p>
          <a:endParaRPr lang="es-MX"/>
        </a:p>
      </dgm:t>
    </dgm:pt>
    <dgm:pt modelId="{D3EAEED6-68B9-4545-A562-6D362E3BEED7}" type="pres">
      <dgm:prSet presAssocID="{E1851F60-F6F5-4E88-A3F9-1021EAE90EB8}" presName="childNode" presStyleLbl="revTx" presStyleIdx="2" presStyleCnt="3">
        <dgm:presLayoutVars>
          <dgm:bulletEnabled val="1"/>
        </dgm:presLayoutVars>
      </dgm:prSet>
      <dgm:spPr/>
      <dgm:t>
        <a:bodyPr/>
        <a:lstStyle/>
        <a:p>
          <a:endParaRPr lang="es-MX"/>
        </a:p>
      </dgm:t>
    </dgm:pt>
    <dgm:pt modelId="{803E84E6-8D2E-42E4-8A91-991B73A54556}" type="pres">
      <dgm:prSet presAssocID="{51896A12-248F-44DD-B207-8F51944BF76B}" presName="Name25" presStyleLbl="parChTrans1D1" presStyleIdx="3" presStyleCnt="5"/>
      <dgm:spPr/>
      <dgm:t>
        <a:bodyPr/>
        <a:lstStyle/>
        <a:p>
          <a:endParaRPr lang="es-ES"/>
        </a:p>
      </dgm:t>
    </dgm:pt>
    <dgm:pt modelId="{DB1462B9-AE46-4F94-BCD2-149F730528BA}" type="pres">
      <dgm:prSet presAssocID="{EE2AA21A-5FC0-48AA-A5CE-A8E0E9A47D9B}" presName="node" presStyleCnt="0"/>
      <dgm:spPr/>
    </dgm:pt>
    <dgm:pt modelId="{36356566-1D74-46D2-AD0C-DB7C2027A995}" type="pres">
      <dgm:prSet presAssocID="{EE2AA21A-5FC0-48AA-A5CE-A8E0E9A47D9B}" presName="parentNode" presStyleLbl="node1" presStyleIdx="4" presStyleCnt="6" custScaleX="257575" custScaleY="133220" custLinFactX="69956" custLinFactNeighborX="100000" custLinFactNeighborY="-196">
        <dgm:presLayoutVars>
          <dgm:chMax val="1"/>
          <dgm:bulletEnabled val="1"/>
        </dgm:presLayoutVars>
      </dgm:prSet>
      <dgm:spPr/>
      <dgm:t>
        <a:bodyPr/>
        <a:lstStyle/>
        <a:p>
          <a:endParaRPr lang="es-MX"/>
        </a:p>
      </dgm:t>
    </dgm:pt>
    <dgm:pt modelId="{7E223D4A-663E-47FC-925C-6A8FD5B433C4}" type="pres">
      <dgm:prSet presAssocID="{EE2AA21A-5FC0-48AA-A5CE-A8E0E9A47D9B}" presName="childNode" presStyleLbl="revTx" presStyleIdx="2" presStyleCnt="3">
        <dgm:presLayoutVars>
          <dgm:bulletEnabled val="1"/>
        </dgm:presLayoutVars>
      </dgm:prSet>
      <dgm:spPr/>
    </dgm:pt>
    <dgm:pt modelId="{886DE292-06EA-4CCF-AFD3-4CC3C8CF0F32}" type="pres">
      <dgm:prSet presAssocID="{5E8A44C7-B489-42F0-BC2E-3A4153F5F359}" presName="Name25" presStyleLbl="parChTrans1D1" presStyleIdx="4" presStyleCnt="5"/>
      <dgm:spPr/>
      <dgm:t>
        <a:bodyPr/>
        <a:lstStyle/>
        <a:p>
          <a:endParaRPr lang="es-ES"/>
        </a:p>
      </dgm:t>
    </dgm:pt>
    <dgm:pt modelId="{54A80045-D5B5-492B-AA60-33DD1AD41AF8}" type="pres">
      <dgm:prSet presAssocID="{26B3CA82-8E9B-4680-A570-AC13F2B4D8F1}" presName="node" presStyleCnt="0"/>
      <dgm:spPr/>
    </dgm:pt>
    <dgm:pt modelId="{ECADD11B-4C72-4FE2-BBAB-16C79A20A791}" type="pres">
      <dgm:prSet presAssocID="{26B3CA82-8E9B-4680-A570-AC13F2B4D8F1}" presName="parentNode" presStyleLbl="node1" presStyleIdx="5" presStyleCnt="6" custScaleX="259781" custLinFactNeighborX="39420" custLinFactNeighborY="-6563">
        <dgm:presLayoutVars>
          <dgm:chMax val="1"/>
          <dgm:bulletEnabled val="1"/>
        </dgm:presLayoutVars>
      </dgm:prSet>
      <dgm:spPr/>
      <dgm:t>
        <a:bodyPr/>
        <a:lstStyle/>
        <a:p>
          <a:endParaRPr lang="es-ES"/>
        </a:p>
      </dgm:t>
    </dgm:pt>
    <dgm:pt modelId="{9EEA598B-63E7-4310-8F9B-A326C460DBEE}" type="pres">
      <dgm:prSet presAssocID="{26B3CA82-8E9B-4680-A570-AC13F2B4D8F1}" presName="childNode" presStyleLbl="revTx" presStyleIdx="2" presStyleCnt="3">
        <dgm:presLayoutVars>
          <dgm:bulletEnabled val="1"/>
        </dgm:presLayoutVars>
      </dgm:prSet>
      <dgm:spPr/>
    </dgm:pt>
  </dgm:ptLst>
  <dgm:cxnLst>
    <dgm:cxn modelId="{61BFB7E9-AE89-4968-A246-8F958B1A8783}" type="presOf" srcId="{38B5DA12-6422-461D-91FA-CD90B2BB2188}" destId="{D3EAEED6-68B9-4545-A562-6D362E3BEED7}" srcOrd="0" destOrd="1" presId="urn:microsoft.com/office/officeart/2005/8/layout/radial2"/>
    <dgm:cxn modelId="{65CFE406-BFA9-4DFB-8902-D915DFFF5BE2}" type="presOf" srcId="{CAD97923-9FD0-4CC6-BD1C-B0039CB0E394}" destId="{B26EA58B-89CE-44FA-A947-F2F1A1152D86}" srcOrd="0" destOrd="0" presId="urn:microsoft.com/office/officeart/2005/8/layout/radial2"/>
    <dgm:cxn modelId="{2BF410AE-0262-48E7-970B-4655B63542E0}" srcId="{3826932B-82C4-46FB-BF2C-2C6DBE4A1708}" destId="{2FA038EB-450D-4B26-9C51-66EA4477ABE9}" srcOrd="0" destOrd="0" parTransId="{5A3BD89E-3FE2-48CD-BA17-08CCC50703E7}" sibTransId="{8A477602-45D1-4C9A-A0A4-B1A44FFD3455}"/>
    <dgm:cxn modelId="{1DAF5107-6D62-4E51-A218-A393C4E43406}" srcId="{3826932B-82C4-46FB-BF2C-2C6DBE4A1708}" destId="{26B3CA82-8E9B-4680-A570-AC13F2B4D8F1}" srcOrd="4" destOrd="0" parTransId="{5E8A44C7-B489-42F0-BC2E-3A4153F5F359}" sibTransId="{6405CDA5-E85A-42F4-8239-3C9457BAF1D0}"/>
    <dgm:cxn modelId="{C806C86B-CD4E-4B6B-AAD5-C350721A88B4}" type="presOf" srcId="{51896A12-248F-44DD-B207-8F51944BF76B}" destId="{803E84E6-8D2E-42E4-8A91-991B73A54556}" srcOrd="0" destOrd="0" presId="urn:microsoft.com/office/officeart/2005/8/layout/radial2"/>
    <dgm:cxn modelId="{69829947-8DAE-468D-8F81-535CDDA9C954}" type="presOf" srcId="{E1851F60-F6F5-4E88-A3F9-1021EAE90EB8}" destId="{20AD6586-838A-467D-BD6C-8194AB788285}" srcOrd="0" destOrd="0" presId="urn:microsoft.com/office/officeart/2005/8/layout/radial2"/>
    <dgm:cxn modelId="{79F3FCC3-E44B-4CDF-831B-67BC5D33E669}" type="presOf" srcId="{2FA038EB-450D-4B26-9C51-66EA4477ABE9}" destId="{3E0DCBCD-02F1-49AD-A0A1-AD0A86913C7A}" srcOrd="0" destOrd="0" presId="urn:microsoft.com/office/officeart/2005/8/layout/radial2"/>
    <dgm:cxn modelId="{93EDD429-9770-4D79-BED5-10B0C01BDE22}" type="presOf" srcId="{5A3BD89E-3FE2-48CD-BA17-08CCC50703E7}" destId="{3D436A58-477B-4C44-9401-0BB60AE0D902}" srcOrd="0" destOrd="0" presId="urn:microsoft.com/office/officeart/2005/8/layout/radial2"/>
    <dgm:cxn modelId="{C9130E7A-8492-413A-BD97-AAA9218848EC}" srcId="{3826932B-82C4-46FB-BF2C-2C6DBE4A1708}" destId="{E1851F60-F6F5-4E88-A3F9-1021EAE90EB8}" srcOrd="2" destOrd="0" parTransId="{B0B552B2-9A8D-4F7E-BC15-5A4BED425D96}" sibTransId="{FE589CA9-7040-4477-A54A-BB9983DD2098}"/>
    <dgm:cxn modelId="{1B7872FE-4075-4734-B9AD-014A2B7C69F7}" type="presOf" srcId="{EE2AA21A-5FC0-48AA-A5CE-A8E0E9A47D9B}" destId="{36356566-1D74-46D2-AD0C-DB7C2027A995}" srcOrd="0" destOrd="0" presId="urn:microsoft.com/office/officeart/2005/8/layout/radial2"/>
    <dgm:cxn modelId="{05822065-8934-4CCC-8B6F-8D3E6E43BB46}" type="presOf" srcId="{938679C4-DEB6-4FA4-8355-211178248DD7}" destId="{4B2D01AB-32A3-46EB-BA45-EF51B7681ED1}" srcOrd="0" destOrd="0" presId="urn:microsoft.com/office/officeart/2005/8/layout/radial2"/>
    <dgm:cxn modelId="{5D2C478D-E890-4B4E-8D5F-ADAACB1B803F}" srcId="{3826932B-82C4-46FB-BF2C-2C6DBE4A1708}" destId="{EE2AA21A-5FC0-48AA-A5CE-A8E0E9A47D9B}" srcOrd="3" destOrd="0" parTransId="{51896A12-248F-44DD-B207-8F51944BF76B}" sibTransId="{CC4C47FB-46A4-4DE4-84F7-573E48BB4D02}"/>
    <dgm:cxn modelId="{12DA35EB-DE14-4F67-A5DF-3BB52C6C78F2}" srcId="{E1851F60-F6F5-4E88-A3F9-1021EAE90EB8}" destId="{9D734830-3D34-4E1F-A839-86324EF877D9}" srcOrd="0" destOrd="0" parTransId="{AC2DB9D0-CCFA-4566-AD11-8BF3AE922D73}" sibTransId="{D4F4F8E7-45A0-48C6-988A-53535DBCE707}"/>
    <dgm:cxn modelId="{1935759E-0463-42BE-A2A2-DE9399CC5FB2}" srcId="{3826932B-82C4-46FB-BF2C-2C6DBE4A1708}" destId="{5C1AAD8A-382B-4DE3-BFFA-2A2F9DD4B3F6}" srcOrd="1" destOrd="0" parTransId="{CAD97923-9FD0-4CC6-BD1C-B0039CB0E394}" sibTransId="{01D35501-A52F-4E49-986E-884C9742C93A}"/>
    <dgm:cxn modelId="{DFCD6B0C-E04F-4EF6-A25B-1B61D0D44DC6}" srcId="{2FA038EB-450D-4B26-9C51-66EA4477ABE9}" destId="{5A80FED3-AF8C-4F99-93C7-88468A6FA175}" srcOrd="0" destOrd="0" parTransId="{409DB052-6462-4AAF-88C8-620C6141A64B}" sibTransId="{B93D7407-4CBF-431A-B423-22AB574BF03B}"/>
    <dgm:cxn modelId="{3E2C123F-86E8-4E83-831C-6EDC003F8A3B}" type="presOf" srcId="{26B3CA82-8E9B-4680-A570-AC13F2B4D8F1}" destId="{ECADD11B-4C72-4FE2-BBAB-16C79A20A791}" srcOrd="0" destOrd="0" presId="urn:microsoft.com/office/officeart/2005/8/layout/radial2"/>
    <dgm:cxn modelId="{3E254AA8-D7C0-4006-91AA-7B0696EBC606}" type="presOf" srcId="{3826932B-82C4-46FB-BF2C-2C6DBE4A1708}" destId="{72D1E118-1839-4416-8935-CB4EF2267CDB}" srcOrd="0" destOrd="0" presId="urn:microsoft.com/office/officeart/2005/8/layout/radial2"/>
    <dgm:cxn modelId="{59D8352D-B932-45E7-BAA3-0F52E8EF7098}" type="presOf" srcId="{B0B552B2-9A8D-4F7E-BC15-5A4BED425D96}" destId="{477D59CF-2DF4-416A-BC82-E5F9B7AEBE10}" srcOrd="0" destOrd="0" presId="urn:microsoft.com/office/officeart/2005/8/layout/radial2"/>
    <dgm:cxn modelId="{365CB6ED-8644-447E-8A6E-FEE480DFEB69}" type="presOf" srcId="{9D734830-3D34-4E1F-A839-86324EF877D9}" destId="{D3EAEED6-68B9-4545-A562-6D362E3BEED7}" srcOrd="0" destOrd="0" presId="urn:microsoft.com/office/officeart/2005/8/layout/radial2"/>
    <dgm:cxn modelId="{B3F374F7-A85C-421D-80D4-F2ECA8862FD3}" type="presOf" srcId="{5A80FED3-AF8C-4F99-93C7-88468A6FA175}" destId="{52B334E3-5459-4DE4-A885-60C2B9ABB3F1}" srcOrd="0" destOrd="0" presId="urn:microsoft.com/office/officeart/2005/8/layout/radial2"/>
    <dgm:cxn modelId="{FC01F256-B69B-4261-9D22-00F061F80B83}" srcId="{5C1AAD8A-382B-4DE3-BFFA-2A2F9DD4B3F6}" destId="{938679C4-DEB6-4FA4-8355-211178248DD7}" srcOrd="0" destOrd="0" parTransId="{8BD141A2-7D2F-4397-8E15-3EF6D53103EB}" sibTransId="{66DCC55D-CA59-4A1E-AC92-6A8F9F5BAEAE}"/>
    <dgm:cxn modelId="{FB2A5BB1-8ED8-4124-8A7C-8954B669C2C3}" srcId="{E1851F60-F6F5-4E88-A3F9-1021EAE90EB8}" destId="{38B5DA12-6422-461D-91FA-CD90B2BB2188}" srcOrd="1" destOrd="0" parTransId="{ECF2D4EF-1787-4385-A909-F2BA60B986B5}" sibTransId="{69831FC0-DFD8-4FCB-AAE9-02ED87D1C1A9}"/>
    <dgm:cxn modelId="{402ADD43-E4F9-4A21-AE87-C2ABC04E7FA6}" type="presOf" srcId="{5E8A44C7-B489-42F0-BC2E-3A4153F5F359}" destId="{886DE292-06EA-4CCF-AFD3-4CC3C8CF0F32}" srcOrd="0" destOrd="0" presId="urn:microsoft.com/office/officeart/2005/8/layout/radial2"/>
    <dgm:cxn modelId="{C70B7AEB-05BC-44D0-AEFD-D203E5FB4859}" type="presOf" srcId="{5C1AAD8A-382B-4DE3-BFFA-2A2F9DD4B3F6}" destId="{F13CD3A2-9FED-4261-A545-23B0F1F7A921}" srcOrd="0" destOrd="0" presId="urn:microsoft.com/office/officeart/2005/8/layout/radial2"/>
    <dgm:cxn modelId="{FBD42F0D-7711-4868-A776-584A20E7CE31}" type="presParOf" srcId="{72D1E118-1839-4416-8935-CB4EF2267CDB}" destId="{79A6A3F4-592D-4AA5-9EF8-F834663BD498}" srcOrd="0" destOrd="0" presId="urn:microsoft.com/office/officeart/2005/8/layout/radial2"/>
    <dgm:cxn modelId="{1CF397E8-4DFD-4D1B-AA3E-B7FA792457BE}" type="presParOf" srcId="{79A6A3F4-592D-4AA5-9EF8-F834663BD498}" destId="{3DE7F11A-ACB8-4422-89B1-F0389B9F1E2C}" srcOrd="0" destOrd="0" presId="urn:microsoft.com/office/officeart/2005/8/layout/radial2"/>
    <dgm:cxn modelId="{ABF8EEA8-FFDD-4CFF-8A1E-4DD738E3D250}" type="presParOf" srcId="{3DE7F11A-ACB8-4422-89B1-F0389B9F1E2C}" destId="{B6651765-3C9E-487D-9BA3-47CA189F1B30}" srcOrd="0" destOrd="0" presId="urn:microsoft.com/office/officeart/2005/8/layout/radial2"/>
    <dgm:cxn modelId="{D16C4DFA-2F38-4285-8B74-1CA4D3393009}" type="presParOf" srcId="{3DE7F11A-ACB8-4422-89B1-F0389B9F1E2C}" destId="{9DA606DB-3092-4AC6-9F0B-3856C0F0B1AB}" srcOrd="1" destOrd="0" presId="urn:microsoft.com/office/officeart/2005/8/layout/radial2"/>
    <dgm:cxn modelId="{9F022B90-BE0A-42EE-94E7-3B9F360EDC4C}" type="presParOf" srcId="{79A6A3F4-592D-4AA5-9EF8-F834663BD498}" destId="{3D436A58-477B-4C44-9401-0BB60AE0D902}" srcOrd="1" destOrd="0" presId="urn:microsoft.com/office/officeart/2005/8/layout/radial2"/>
    <dgm:cxn modelId="{70A1AC83-E468-4631-A60D-B05212EBC234}" type="presParOf" srcId="{79A6A3F4-592D-4AA5-9EF8-F834663BD498}" destId="{97D9B077-A200-46FC-B287-7973CEF02678}" srcOrd="2" destOrd="0" presId="urn:microsoft.com/office/officeart/2005/8/layout/radial2"/>
    <dgm:cxn modelId="{C89D004C-3A27-4C46-BAFD-B6F0366FF832}" type="presParOf" srcId="{97D9B077-A200-46FC-B287-7973CEF02678}" destId="{3E0DCBCD-02F1-49AD-A0A1-AD0A86913C7A}" srcOrd="0" destOrd="0" presId="urn:microsoft.com/office/officeart/2005/8/layout/radial2"/>
    <dgm:cxn modelId="{4CC37473-4E58-410D-BB91-D717849B37A2}" type="presParOf" srcId="{97D9B077-A200-46FC-B287-7973CEF02678}" destId="{52B334E3-5459-4DE4-A885-60C2B9ABB3F1}" srcOrd="1" destOrd="0" presId="urn:microsoft.com/office/officeart/2005/8/layout/radial2"/>
    <dgm:cxn modelId="{64A82D6B-F4BB-4A34-9A09-5DD755286291}" type="presParOf" srcId="{79A6A3F4-592D-4AA5-9EF8-F834663BD498}" destId="{B26EA58B-89CE-44FA-A947-F2F1A1152D86}" srcOrd="3" destOrd="0" presId="urn:microsoft.com/office/officeart/2005/8/layout/radial2"/>
    <dgm:cxn modelId="{431CEB1F-8692-45AF-892B-19D23C02B64C}" type="presParOf" srcId="{79A6A3F4-592D-4AA5-9EF8-F834663BD498}" destId="{3C804827-9B96-4738-98C7-42611712F1F0}" srcOrd="4" destOrd="0" presId="urn:microsoft.com/office/officeart/2005/8/layout/radial2"/>
    <dgm:cxn modelId="{35EF8BE1-1706-4984-8651-063B159D243C}" type="presParOf" srcId="{3C804827-9B96-4738-98C7-42611712F1F0}" destId="{F13CD3A2-9FED-4261-A545-23B0F1F7A921}" srcOrd="0" destOrd="0" presId="urn:microsoft.com/office/officeart/2005/8/layout/radial2"/>
    <dgm:cxn modelId="{AD0AD0A1-3EAD-406F-B82D-74BDD911FCD1}" type="presParOf" srcId="{3C804827-9B96-4738-98C7-42611712F1F0}" destId="{4B2D01AB-32A3-46EB-BA45-EF51B7681ED1}" srcOrd="1" destOrd="0" presId="urn:microsoft.com/office/officeart/2005/8/layout/radial2"/>
    <dgm:cxn modelId="{D00E08BE-D228-4C73-8E4D-71A24F120D2B}" type="presParOf" srcId="{79A6A3F4-592D-4AA5-9EF8-F834663BD498}" destId="{477D59CF-2DF4-416A-BC82-E5F9B7AEBE10}" srcOrd="5" destOrd="0" presId="urn:microsoft.com/office/officeart/2005/8/layout/radial2"/>
    <dgm:cxn modelId="{73E8EDB2-A324-49B5-A84C-C13B300130CC}" type="presParOf" srcId="{79A6A3F4-592D-4AA5-9EF8-F834663BD498}" destId="{FCAB7200-F97B-469C-B6BE-E17AF409EEE6}" srcOrd="6" destOrd="0" presId="urn:microsoft.com/office/officeart/2005/8/layout/radial2"/>
    <dgm:cxn modelId="{415FF1C1-2A06-4F99-837C-0D57A256524B}" type="presParOf" srcId="{FCAB7200-F97B-469C-B6BE-E17AF409EEE6}" destId="{20AD6586-838A-467D-BD6C-8194AB788285}" srcOrd="0" destOrd="0" presId="urn:microsoft.com/office/officeart/2005/8/layout/radial2"/>
    <dgm:cxn modelId="{A3E47F02-19A8-40AE-9951-B45FB6D0025C}" type="presParOf" srcId="{FCAB7200-F97B-469C-B6BE-E17AF409EEE6}" destId="{D3EAEED6-68B9-4545-A562-6D362E3BEED7}" srcOrd="1" destOrd="0" presId="urn:microsoft.com/office/officeart/2005/8/layout/radial2"/>
    <dgm:cxn modelId="{FCCC6A78-6A48-48EA-B517-8927411BD341}" type="presParOf" srcId="{79A6A3F4-592D-4AA5-9EF8-F834663BD498}" destId="{803E84E6-8D2E-42E4-8A91-991B73A54556}" srcOrd="7" destOrd="0" presId="urn:microsoft.com/office/officeart/2005/8/layout/radial2"/>
    <dgm:cxn modelId="{7445332A-0B7A-4482-83BD-253F445A61C1}" type="presParOf" srcId="{79A6A3F4-592D-4AA5-9EF8-F834663BD498}" destId="{DB1462B9-AE46-4F94-BCD2-149F730528BA}" srcOrd="8" destOrd="0" presId="urn:microsoft.com/office/officeart/2005/8/layout/radial2"/>
    <dgm:cxn modelId="{8B59C809-1A9D-4212-8837-E854F65213A5}" type="presParOf" srcId="{DB1462B9-AE46-4F94-BCD2-149F730528BA}" destId="{36356566-1D74-46D2-AD0C-DB7C2027A995}" srcOrd="0" destOrd="0" presId="urn:microsoft.com/office/officeart/2005/8/layout/radial2"/>
    <dgm:cxn modelId="{FD458CF9-23D0-4DBD-BF1A-8FD7F22C8D65}" type="presParOf" srcId="{DB1462B9-AE46-4F94-BCD2-149F730528BA}" destId="{7E223D4A-663E-47FC-925C-6A8FD5B433C4}" srcOrd="1" destOrd="0" presId="urn:microsoft.com/office/officeart/2005/8/layout/radial2"/>
    <dgm:cxn modelId="{6296A70F-8C04-4602-A53D-AE6E4C662F27}" type="presParOf" srcId="{79A6A3F4-592D-4AA5-9EF8-F834663BD498}" destId="{886DE292-06EA-4CCF-AFD3-4CC3C8CF0F32}" srcOrd="9" destOrd="0" presId="urn:microsoft.com/office/officeart/2005/8/layout/radial2"/>
    <dgm:cxn modelId="{9FBAC503-E53D-437C-A5E3-C6C0A47751DA}" type="presParOf" srcId="{79A6A3F4-592D-4AA5-9EF8-F834663BD498}" destId="{54A80045-D5B5-492B-AA60-33DD1AD41AF8}" srcOrd="10" destOrd="0" presId="urn:microsoft.com/office/officeart/2005/8/layout/radial2"/>
    <dgm:cxn modelId="{4733FB42-AFC8-4ADF-ACD6-CF9B668FC2B2}" type="presParOf" srcId="{54A80045-D5B5-492B-AA60-33DD1AD41AF8}" destId="{ECADD11B-4C72-4FE2-BBAB-16C79A20A791}" srcOrd="0" destOrd="0" presId="urn:microsoft.com/office/officeart/2005/8/layout/radial2"/>
    <dgm:cxn modelId="{931CCC56-76AD-479F-9A9E-3B325118A366}" type="presParOf" srcId="{54A80045-D5B5-492B-AA60-33DD1AD41AF8}" destId="{9EEA598B-63E7-4310-8F9B-A326C460DBEE}" srcOrd="1" destOrd="0" presId="urn:microsoft.com/office/officeart/2005/8/layout/radial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TabList#1">
  <dgm:title val="Lista de fichas"/>
  <dgm:desc val="Se usa para mostrar bloques de información no secuencial o agrupados. Funciona bien con listas con una cantidad pequeña de texto de Nivel 1. El primer elemento de Nivel 2 se muestra junto al texto de Nivel 1. El resto de texto de Nivel 2 aparece debajo del texto de Nivel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DB1F8D48-CD72-45DD-BE23-12B2DA0EE54C}" type="datetimeFigureOut">
              <a:rPr lang="es-MX" smtClean="0"/>
              <a:pPr/>
              <a:t>05/09/2013</a:t>
            </a:fld>
            <a:endParaRPr lang="es-MX"/>
          </a:p>
        </p:txBody>
      </p:sp>
      <p:sp>
        <p:nvSpPr>
          <p:cNvPr id="4" name="3 Marcador de pie de página"/>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AC187E14-1FD0-43DF-BE2B-523E9AE01623}" type="slidenum">
              <a:rPr lang="es-MX" smtClean="0"/>
              <a:pPr/>
              <a:t>‹Nº›</a:t>
            </a:fld>
            <a:endParaRPr lang="es-MX"/>
          </a:p>
        </p:txBody>
      </p:sp>
    </p:spTree>
    <p:extLst>
      <p:ext uri="{BB962C8B-B14F-4D97-AF65-F5344CB8AC3E}">
        <p14:creationId xmlns:p14="http://schemas.microsoft.com/office/powerpoint/2010/main" xmlns="" val="11996696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1"/>
            <a:ext cx="3037840" cy="464820"/>
          </a:xfrm>
          <a:prstGeom prst="rect">
            <a:avLst/>
          </a:prstGeom>
        </p:spPr>
        <p:txBody>
          <a:bodyPr vert="horz" lIns="93174" tIns="46587" rIns="93174" bIns="46587" rtlCol="0"/>
          <a:lstStyle>
            <a:lvl1pPr algn="l">
              <a:defRPr sz="1200"/>
            </a:lvl1pPr>
          </a:lstStyle>
          <a:p>
            <a:endParaRPr lang="es-MX"/>
          </a:p>
        </p:txBody>
      </p:sp>
      <p:sp>
        <p:nvSpPr>
          <p:cNvPr id="3" name="2 Marcador de fecha"/>
          <p:cNvSpPr>
            <a:spLocks noGrp="1"/>
          </p:cNvSpPr>
          <p:nvPr>
            <p:ph type="dt" idx="1"/>
          </p:nvPr>
        </p:nvSpPr>
        <p:spPr>
          <a:xfrm>
            <a:off x="3970938" y="1"/>
            <a:ext cx="3037840" cy="464820"/>
          </a:xfrm>
          <a:prstGeom prst="rect">
            <a:avLst/>
          </a:prstGeom>
        </p:spPr>
        <p:txBody>
          <a:bodyPr vert="horz" lIns="93174" tIns="46587" rIns="93174" bIns="46587" rtlCol="0"/>
          <a:lstStyle>
            <a:lvl1pPr algn="r">
              <a:defRPr sz="1200"/>
            </a:lvl1pPr>
          </a:lstStyle>
          <a:p>
            <a:fld id="{34370245-3E65-47BB-B168-733FEA56F66B}" type="datetimeFigureOut">
              <a:rPr lang="es-MX" smtClean="0"/>
              <a:pPr/>
              <a:t>05/09/2013</a:t>
            </a:fld>
            <a:endParaRPr lang="es-MX"/>
          </a:p>
        </p:txBody>
      </p:sp>
      <p:sp>
        <p:nvSpPr>
          <p:cNvPr id="4" name="3 Marcador de imagen de diapositiva"/>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74" tIns="46587" rIns="93174" bIns="46587" rtlCol="0" anchor="ctr"/>
          <a:lstStyle/>
          <a:p>
            <a:endParaRPr lang="es-MX"/>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4" tIns="46587" rIns="93174" bIns="46587"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4" tIns="46587" rIns="93174" bIns="46587"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4" tIns="46587" rIns="93174" bIns="46587" rtlCol="0" anchor="b"/>
          <a:lstStyle>
            <a:lvl1pPr algn="r">
              <a:defRPr sz="1200"/>
            </a:lvl1pPr>
          </a:lstStyle>
          <a:p>
            <a:fld id="{963FB4DC-18B7-454F-84D5-9D85CA06E2F4}" type="slidenum">
              <a:rPr lang="es-MX" smtClean="0"/>
              <a:pPr/>
              <a:t>‹Nº›</a:t>
            </a:fld>
            <a:endParaRPr lang="es-MX"/>
          </a:p>
        </p:txBody>
      </p:sp>
    </p:spTree>
    <p:extLst>
      <p:ext uri="{BB962C8B-B14F-4D97-AF65-F5344CB8AC3E}">
        <p14:creationId xmlns:p14="http://schemas.microsoft.com/office/powerpoint/2010/main" xmlns="" val="4087868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xmlns="" val="2331280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xmlns="" val="16587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xmlns="" val="3265946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xmlns="" val="594301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19E4082-0587-4841-AE86-70D6FE210052}" type="slidenum">
              <a:rPr lang="es-MX" smtClean="0"/>
              <a:pPr/>
              <a:t>23</a:t>
            </a:fld>
            <a:endParaRPr lang="es-MX"/>
          </a:p>
        </p:txBody>
      </p:sp>
    </p:spTree>
    <p:extLst>
      <p:ext uri="{BB962C8B-B14F-4D97-AF65-F5344CB8AC3E}">
        <p14:creationId xmlns:p14="http://schemas.microsoft.com/office/powerpoint/2010/main" xmlns="" val="1831336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90508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58822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05843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930424" y="1268760"/>
            <a:ext cx="7283152" cy="724942"/>
          </a:xfrm>
          <a:prstGeom prst="rect">
            <a:avLst/>
          </a:prstGeom>
        </p:spPr>
        <p:txBody>
          <a:bodyPr/>
          <a:lstStyle>
            <a:lvl1pPr algn="r">
              <a:defRPr b="1"/>
            </a:lvl1pPr>
          </a:lstStyle>
          <a:p>
            <a:r>
              <a:rPr lang="es-ES" dirty="0" smtClean="0"/>
              <a:t>Haga clic para modificar el </a:t>
            </a:r>
            <a:endParaRPr lang="es-MX" dirty="0"/>
          </a:p>
        </p:txBody>
      </p:sp>
      <p:sp>
        <p:nvSpPr>
          <p:cNvPr id="3" name="2 Marcador de contenido"/>
          <p:cNvSpPr>
            <a:spLocks noGrp="1"/>
          </p:cNvSpPr>
          <p:nvPr>
            <p:ph idx="1"/>
          </p:nvPr>
        </p:nvSpPr>
        <p:spPr>
          <a:xfrm>
            <a:off x="889248" y="2276872"/>
            <a:ext cx="7427168" cy="3849291"/>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6BE238C3-0EC4-47C4-BDAE-578E1ABD4F91}" type="datetimeFigureOut">
              <a:rPr lang="es-MX" smtClean="0"/>
              <a:pPr/>
              <a:t>05/09/2013</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F110070F-6A9C-426B-8CFE-DE0A46117983}" type="slidenum">
              <a:rPr lang="es-MX" smtClean="0"/>
              <a:pPr/>
              <a:t>‹Nº›</a:t>
            </a:fld>
            <a:endParaRPr lang="es-MX"/>
          </a:p>
        </p:txBody>
      </p:sp>
    </p:spTree>
    <p:extLst>
      <p:ext uri="{BB962C8B-B14F-4D97-AF65-F5344CB8AC3E}">
        <p14:creationId xmlns:p14="http://schemas.microsoft.com/office/powerpoint/2010/main" xmlns="" val="3814556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76038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8072289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5 Imagen"/>
          <p:cNvPicPr>
            <a:picLocks noChangeAspect="1"/>
          </p:cNvPicPr>
          <p:nvPr userDrawn="1"/>
        </p:nvPicPr>
        <p:blipFill>
          <a:blip r:embed="rId8" cstate="print">
            <a:extLst>
              <a:ext uri="{28A0092B-C50C-407E-A947-70E740481C1C}">
                <a14:useLocalDpi xmlns:a14="http://schemas.microsoft.com/office/drawing/2010/main" xmlns="" val="0"/>
              </a:ext>
            </a:extLst>
          </a:blip>
          <a:srcRect/>
          <a:stretch>
            <a:fillRect/>
          </a:stretch>
        </p:blipFill>
        <p:spPr bwMode="auto">
          <a:xfrm>
            <a:off x="323528" y="146454"/>
            <a:ext cx="965625" cy="650241"/>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Imagen 1"/>
          <p:cNvPicPr>
            <a:picLocks noChangeAspect="1" noChangeArrowheads="1"/>
          </p:cNvPicPr>
          <p:nvPr userDrawn="1"/>
        </p:nvPicPr>
        <p:blipFill>
          <a:blip r:embed="rId9" cstate="print">
            <a:extLst>
              <a:ext uri="{28A0092B-C50C-407E-A947-70E740481C1C}">
                <a14:useLocalDpi xmlns:a14="http://schemas.microsoft.com/office/drawing/2010/main" xmlns="" val="0"/>
              </a:ext>
            </a:extLst>
          </a:blip>
          <a:srcRect/>
          <a:stretch>
            <a:fillRect/>
          </a:stretch>
        </p:blipFill>
        <p:spPr bwMode="auto">
          <a:xfrm>
            <a:off x="2123728" y="120134"/>
            <a:ext cx="2990248" cy="702881"/>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2"/>
          <p:cNvPicPr>
            <a:picLocks noChangeAspect="1" noChangeArrowheads="1"/>
          </p:cNvPicPr>
          <p:nvPr userDrawn="1"/>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58500" y="877457"/>
            <a:ext cx="8027987" cy="234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Picture 3"/>
          <p:cNvPicPr>
            <a:picLocks noChangeAspect="1" noChangeArrowheads="1"/>
          </p:cNvPicPr>
          <p:nvPr userDrawn="1"/>
        </p:nvPicPr>
        <p:blipFill rotWithShape="1">
          <a:blip r:embed="rId11" cstate="print">
            <a:extLst>
              <a:ext uri="{28A0092B-C50C-407E-A947-70E740481C1C}">
                <a14:useLocalDpi xmlns:a14="http://schemas.microsoft.com/office/drawing/2010/main" xmlns="" val="0"/>
              </a:ext>
            </a:extLst>
          </a:blip>
          <a:srcRect b="15873"/>
          <a:stretch/>
        </p:blipFill>
        <p:spPr bwMode="auto">
          <a:xfrm>
            <a:off x="6084168" y="84512"/>
            <a:ext cx="2846983" cy="774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49534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 id="2147483657" r:id="rId5"/>
    <p:sldLayoutId id="2147483658" r:id="rId6"/>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png"/><Relationship Id="rId7"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3.jpeg"/><Relationship Id="rId4" Type="http://schemas.microsoft.com/office/2007/relationships/hdphoto" Target="../media/hdphoto2.wdp"/><Relationship Id="rId9"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9.jpeg"/><Relationship Id="rId7"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microsoft.com/office/2007/relationships/hdphoto" Target="../media/hdphoto4.wdp"/><Relationship Id="rId11" Type="http://schemas.microsoft.com/office/2007/relationships/hdphoto" Target="../media/hdphoto6.wdp"/><Relationship Id="rId5" Type="http://schemas.openxmlformats.org/officeDocument/2006/relationships/image" Target="../media/image30.jpeg"/><Relationship Id="rId10" Type="http://schemas.openxmlformats.org/officeDocument/2006/relationships/image" Target="../media/image33.jpeg"/><Relationship Id="rId4" Type="http://schemas.microsoft.com/office/2007/relationships/hdphoto" Target="../media/hdphoto3.wdp"/><Relationship Id="rId9" Type="http://schemas.microsoft.com/office/2007/relationships/hdphoto" Target="../media/hdphoto5.wdp"/></Relationships>
</file>

<file path=ppt/slides/_rels/slide23.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4.jpeg"/><Relationship Id="rId7" Type="http://schemas.openxmlformats.org/officeDocument/2006/relationships/image" Target="../media/image36.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microsoft.com/office/2007/relationships/hdphoto" Target="../media/hdphoto8.wdp"/><Relationship Id="rId5" Type="http://schemas.openxmlformats.org/officeDocument/2006/relationships/image" Target="../media/image35.jpeg"/><Relationship Id="rId10" Type="http://schemas.openxmlformats.org/officeDocument/2006/relationships/image" Target="../media/image38.png"/><Relationship Id="rId4" Type="http://schemas.microsoft.com/office/2007/relationships/hdphoto" Target="../media/hdphoto7.wdp"/><Relationship Id="rId9" Type="http://schemas.microsoft.com/office/2007/relationships/hdphoto" Target="../media/hdphoto9.wd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3429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1 Rectángulo"/>
          <p:cNvSpPr/>
          <p:nvPr/>
        </p:nvSpPr>
        <p:spPr>
          <a:xfrm>
            <a:off x="0" y="3429000"/>
            <a:ext cx="9144000" cy="34290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latin typeface="+mj-lt"/>
            </a:endParaRPr>
          </a:p>
        </p:txBody>
      </p:sp>
      <p:sp>
        <p:nvSpPr>
          <p:cNvPr id="4" name="3 Rectángulo"/>
          <p:cNvSpPr/>
          <p:nvPr/>
        </p:nvSpPr>
        <p:spPr>
          <a:xfrm>
            <a:off x="233772" y="4149080"/>
            <a:ext cx="8721452" cy="2492990"/>
          </a:xfrm>
          <a:prstGeom prst="rect">
            <a:avLst/>
          </a:prstGeom>
        </p:spPr>
        <p:txBody>
          <a:bodyPr wrap="square">
            <a:spAutoFit/>
          </a:bodyPr>
          <a:lstStyle/>
          <a:p>
            <a:pPr algn="ctr"/>
            <a:r>
              <a:rPr lang="es-MX" sz="4000" b="1" dirty="0">
                <a:ln w="1905"/>
                <a:solidFill>
                  <a:schemeClr val="bg1"/>
                </a:solidFill>
                <a:effectLst>
                  <a:outerShdw blurRad="38100" dist="38100" dir="2700000" algn="tl">
                    <a:srgbClr val="000000">
                      <a:alpha val="43137"/>
                    </a:srgbClr>
                  </a:outerShdw>
                </a:effectLst>
              </a:rPr>
              <a:t>Salud Pública: </a:t>
            </a:r>
            <a:r>
              <a:rPr lang="es-MX" sz="4000" b="1" dirty="0" smtClean="0">
                <a:ln w="1905"/>
                <a:solidFill>
                  <a:schemeClr val="bg1"/>
                </a:solidFill>
                <a:effectLst>
                  <a:outerShdw blurRad="38100" dist="38100" dir="2700000" algn="tl">
                    <a:srgbClr val="000000">
                      <a:alpha val="43137"/>
                    </a:srgbClr>
                  </a:outerShdw>
                </a:effectLst>
              </a:rPr>
              <a:t>la </a:t>
            </a:r>
            <a:r>
              <a:rPr lang="es-MX" sz="4000" b="1" dirty="0">
                <a:ln w="1905"/>
                <a:solidFill>
                  <a:schemeClr val="bg1"/>
                </a:solidFill>
                <a:effectLst>
                  <a:outerShdw blurRad="38100" dist="38100" dir="2700000" algn="tl">
                    <a:srgbClr val="000000">
                      <a:alpha val="43137"/>
                    </a:srgbClr>
                  </a:outerShdw>
                </a:effectLst>
              </a:rPr>
              <a:t>importancia de la participación municipal</a:t>
            </a:r>
          </a:p>
          <a:p>
            <a:pPr algn="ctr"/>
            <a:r>
              <a:rPr lang="es-MX" sz="4000" b="1" dirty="0">
                <a:ln w="1905"/>
                <a:solidFill>
                  <a:schemeClr val="accent3">
                    <a:lumMod val="50000"/>
                  </a:schemeClr>
                </a:solidFill>
                <a:effectLst>
                  <a:outerShdw blurRad="38100" dist="38100" dir="2700000" algn="tl">
                    <a:srgbClr val="000000">
                      <a:alpha val="43137"/>
                    </a:srgbClr>
                  </a:outerShdw>
                </a:effectLst>
              </a:rPr>
              <a:t> </a:t>
            </a:r>
          </a:p>
          <a:p>
            <a:pPr algn="ctr"/>
            <a:r>
              <a:rPr lang="es-MX" b="1" dirty="0">
                <a:ln w="1905"/>
                <a:solidFill>
                  <a:schemeClr val="bg1"/>
                </a:solidFill>
                <a:effectLst>
                  <a:outerShdw blurRad="38100" dist="38100" dir="2700000" algn="tl">
                    <a:srgbClr val="000000">
                      <a:alpha val="43137"/>
                    </a:srgbClr>
                  </a:outerShdw>
                </a:effectLst>
              </a:rPr>
              <a:t>Dr. Pablo Kuri Morales</a:t>
            </a:r>
          </a:p>
          <a:p>
            <a:pPr algn="ctr"/>
            <a:r>
              <a:rPr lang="es-MX" b="1" dirty="0">
                <a:ln w="1905"/>
                <a:solidFill>
                  <a:schemeClr val="bg1"/>
                </a:solidFill>
                <a:effectLst>
                  <a:outerShdw blurRad="38100" dist="38100" dir="2700000" algn="tl">
                    <a:srgbClr val="000000">
                      <a:alpha val="43137"/>
                    </a:srgbClr>
                  </a:outerShdw>
                </a:effectLst>
              </a:rPr>
              <a:t>Subsecretario de Prevención y Promoción de la Salud </a:t>
            </a:r>
          </a:p>
        </p:txBody>
      </p:sp>
      <p:grpSp>
        <p:nvGrpSpPr>
          <p:cNvPr id="3" name="2 Grupo"/>
          <p:cNvGrpSpPr/>
          <p:nvPr/>
        </p:nvGrpSpPr>
        <p:grpSpPr>
          <a:xfrm>
            <a:off x="-8046" y="114490"/>
            <a:ext cx="9150046" cy="3315072"/>
            <a:chOff x="255905" y="1196752"/>
            <a:chExt cx="9150046" cy="3315072"/>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5905" y="1556792"/>
              <a:ext cx="9150046" cy="29550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5 Imagen"/>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00239" y="1196752"/>
              <a:ext cx="1181649" cy="795709"/>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Imagen 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98800" y="1268760"/>
              <a:ext cx="2990248" cy="702881"/>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12586335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73065" y="1844824"/>
            <a:ext cx="2448272" cy="461665"/>
          </a:xfrm>
          <a:prstGeom prst="rect">
            <a:avLst/>
          </a:prstGeom>
          <a:noFill/>
        </p:spPr>
        <p:txBody>
          <a:bodyPr wrap="square" rtlCol="0">
            <a:spAutoFit/>
          </a:bodyPr>
          <a:lstStyle/>
          <a:p>
            <a:r>
              <a:rPr lang="es-MX" sz="2400" b="1" dirty="0" smtClean="0">
                <a:solidFill>
                  <a:srgbClr val="C00000"/>
                </a:solidFill>
              </a:rPr>
              <a:t>Componentes</a:t>
            </a:r>
            <a:endParaRPr lang="es-MX" sz="2400" b="1" dirty="0">
              <a:solidFill>
                <a:srgbClr val="C00000"/>
              </a:solidFill>
            </a:endParaRPr>
          </a:p>
        </p:txBody>
      </p:sp>
      <p:sp>
        <p:nvSpPr>
          <p:cNvPr id="6" name="1 Título"/>
          <p:cNvSpPr txBox="1">
            <a:spLocks/>
          </p:cNvSpPr>
          <p:nvPr/>
        </p:nvSpPr>
        <p:spPr>
          <a:xfrm>
            <a:off x="0" y="1196752"/>
            <a:ext cx="9144000" cy="72494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3200" b="1" dirty="0" smtClean="0">
                <a:solidFill>
                  <a:schemeClr val="accent3">
                    <a:lumMod val="50000"/>
                  </a:schemeClr>
                </a:solidFill>
                <a:effectLst>
                  <a:outerShdw blurRad="38100" dist="38100" dir="2700000" algn="tl">
                    <a:srgbClr val="000000">
                      <a:alpha val="43137"/>
                    </a:srgbClr>
                  </a:outerShdw>
                </a:effectLst>
              </a:rPr>
              <a:t>Salud en Todas las Políticas</a:t>
            </a:r>
            <a:endParaRPr lang="es-MX" sz="3200" b="1" dirty="0">
              <a:solidFill>
                <a:schemeClr val="accent3">
                  <a:lumMod val="50000"/>
                </a:schemeClr>
              </a:solidFill>
              <a:effectLst>
                <a:outerShdw blurRad="38100" dist="38100" dir="2700000" algn="tl">
                  <a:srgbClr val="000000">
                    <a:alpha val="43137"/>
                  </a:srgbClr>
                </a:outerShdw>
              </a:effectLst>
            </a:endParaRPr>
          </a:p>
        </p:txBody>
      </p:sp>
      <p:sp>
        <p:nvSpPr>
          <p:cNvPr id="2" name="CuadroTexto 1"/>
          <p:cNvSpPr txBox="1"/>
          <p:nvPr/>
        </p:nvSpPr>
        <p:spPr>
          <a:xfrm>
            <a:off x="1043608" y="2483018"/>
            <a:ext cx="7056784" cy="3970318"/>
          </a:xfrm>
          <a:prstGeom prst="rect">
            <a:avLst/>
          </a:prstGeom>
          <a:noFill/>
        </p:spPr>
        <p:txBody>
          <a:bodyPr wrap="square" rtlCol="0">
            <a:spAutoFit/>
          </a:bodyPr>
          <a:lstStyle/>
          <a:p>
            <a:pPr marL="285750" indent="-285750" algn="just">
              <a:spcBef>
                <a:spcPts val="2400"/>
              </a:spcBef>
              <a:buClr>
                <a:schemeClr val="accent3">
                  <a:lumMod val="50000"/>
                </a:schemeClr>
              </a:buClr>
              <a:buSzPct val="150000"/>
              <a:buFont typeface="Arial" panose="020B0604020202020204" pitchFamily="34" charset="0"/>
              <a:buChar char="•"/>
            </a:pPr>
            <a:r>
              <a:rPr lang="es-MX" sz="2400" dirty="0"/>
              <a:t>Un enfoque de todo gobierno y de salud en todas las </a:t>
            </a:r>
            <a:r>
              <a:rPr lang="es-MX" sz="2400" dirty="0" smtClean="0"/>
              <a:t>políticas.</a:t>
            </a:r>
            <a:endParaRPr lang="es-MX" sz="2400" dirty="0"/>
          </a:p>
          <a:p>
            <a:pPr marL="285750" indent="-285750" algn="just">
              <a:spcBef>
                <a:spcPts val="2400"/>
              </a:spcBef>
              <a:buClr>
                <a:schemeClr val="accent3">
                  <a:lumMod val="50000"/>
                </a:schemeClr>
              </a:buClr>
              <a:buSzPct val="150000"/>
              <a:buFont typeface="Arial" panose="020B0604020202020204" pitchFamily="34" charset="0"/>
              <a:buChar char="•"/>
            </a:pPr>
            <a:r>
              <a:rPr lang="es-MX" sz="2400" dirty="0"/>
              <a:t>Definición de políticas intersectoriales y objetivos de salud con miras a coordinarlas en diferentes </a:t>
            </a:r>
            <a:r>
              <a:rPr lang="es-MX" sz="2400" dirty="0" smtClean="0"/>
              <a:t>ámbitos.</a:t>
            </a:r>
            <a:endParaRPr lang="es-MX" sz="2400" dirty="0"/>
          </a:p>
          <a:p>
            <a:pPr marL="285750" indent="-285750" algn="just">
              <a:spcBef>
                <a:spcPts val="2400"/>
              </a:spcBef>
              <a:buClr>
                <a:schemeClr val="accent3">
                  <a:lumMod val="50000"/>
                </a:schemeClr>
              </a:buClr>
              <a:buSzPct val="150000"/>
              <a:buFont typeface="Arial" panose="020B0604020202020204" pitchFamily="34" charset="0"/>
              <a:buChar char="•"/>
            </a:pPr>
            <a:r>
              <a:rPr lang="es-MX" sz="2400" dirty="0"/>
              <a:t>Establecimiento de metas transversales en todos los </a:t>
            </a:r>
            <a:r>
              <a:rPr lang="es-MX" sz="2400" dirty="0" smtClean="0"/>
              <a:t>sectores.</a:t>
            </a:r>
            <a:endParaRPr lang="es-MX" sz="2400" dirty="0"/>
          </a:p>
          <a:p>
            <a:pPr marL="285750" indent="-285750" algn="just">
              <a:spcBef>
                <a:spcPts val="2400"/>
              </a:spcBef>
              <a:buClr>
                <a:schemeClr val="accent3">
                  <a:lumMod val="50000"/>
                </a:schemeClr>
              </a:buClr>
              <a:buSzPct val="150000"/>
              <a:buFont typeface="Arial" panose="020B0604020202020204" pitchFamily="34" charset="0"/>
              <a:buChar char="•"/>
            </a:pPr>
            <a:r>
              <a:rPr lang="es-MX" sz="2400" dirty="0"/>
              <a:t>Valoración del impacto de políticas y programas sobre la salud y la </a:t>
            </a:r>
            <a:r>
              <a:rPr lang="es-MX" sz="2400" dirty="0" smtClean="0"/>
              <a:t>inequidad.</a:t>
            </a:r>
            <a:endParaRPr lang="es-MX" sz="2400" dirty="0"/>
          </a:p>
        </p:txBody>
      </p:sp>
    </p:spTree>
    <p:extLst>
      <p:ext uri="{BB962C8B-B14F-4D97-AF65-F5344CB8AC3E}">
        <p14:creationId xmlns:p14="http://schemas.microsoft.com/office/powerpoint/2010/main" xmlns="" val="52862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50"/>
                                        <p:tgtEl>
                                          <p:spTgt spid="4"/>
                                        </p:tgtEl>
                                      </p:cBhvr>
                                    </p:animEffect>
                                    <p:anim calcmode="lin" valueType="num">
                                      <p:cBhvr>
                                        <p:cTn id="14" dur="250" fill="hold"/>
                                        <p:tgtEl>
                                          <p:spTgt spid="4"/>
                                        </p:tgtEl>
                                        <p:attrNameLst>
                                          <p:attrName>ppt_x</p:attrName>
                                        </p:attrNameLst>
                                      </p:cBhvr>
                                      <p:tavLst>
                                        <p:tav tm="0">
                                          <p:val>
                                            <p:strVal val="#ppt_x"/>
                                          </p:val>
                                        </p:tav>
                                        <p:tav tm="100000">
                                          <p:val>
                                            <p:strVal val="#ppt_x"/>
                                          </p:val>
                                        </p:tav>
                                      </p:tavLst>
                                    </p:anim>
                                    <p:anim calcmode="lin" valueType="num">
                                      <p:cBhvr>
                                        <p:cTn id="15" dur="25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250"/>
                                        <p:tgtEl>
                                          <p:spTgt spid="2">
                                            <p:txEl>
                                              <p:pRg st="0" end="0"/>
                                            </p:txEl>
                                          </p:spTgt>
                                        </p:tgtEl>
                                      </p:cBhvr>
                                    </p:animEffect>
                                    <p:anim calcmode="lin" valueType="num">
                                      <p:cBhvr>
                                        <p:cTn id="20" dur="25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1" dur="25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fade">
                                      <p:cBhvr>
                                        <p:cTn id="25" dur="250"/>
                                        <p:tgtEl>
                                          <p:spTgt spid="2">
                                            <p:txEl>
                                              <p:pRg st="1" end="1"/>
                                            </p:txEl>
                                          </p:spTgt>
                                        </p:tgtEl>
                                      </p:cBhvr>
                                    </p:animEffect>
                                    <p:anim calcmode="lin" valueType="num">
                                      <p:cBhvr>
                                        <p:cTn id="26" dur="2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7" dur="2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28" fill="hold">
                            <p:stCondLst>
                              <p:cond delay="1250"/>
                            </p:stCondLst>
                            <p:childTnLst>
                              <p:par>
                                <p:cTn id="29" presetID="42" presetClass="entr" presetSubtype="0" fill="hold" grpId="0" nodeType="after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fade">
                                      <p:cBhvr>
                                        <p:cTn id="31" dur="250"/>
                                        <p:tgtEl>
                                          <p:spTgt spid="2">
                                            <p:txEl>
                                              <p:pRg st="2" end="2"/>
                                            </p:txEl>
                                          </p:spTgt>
                                        </p:tgtEl>
                                      </p:cBhvr>
                                    </p:animEffect>
                                    <p:anim calcmode="lin" valueType="num">
                                      <p:cBhvr>
                                        <p:cTn id="32" dur="2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3" dur="2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42" presetClass="entr" presetSubtype="0" fill="hold" grpId="0" nodeType="after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Effect transition="in" filter="fade">
                                      <p:cBhvr>
                                        <p:cTn id="37" dur="250"/>
                                        <p:tgtEl>
                                          <p:spTgt spid="2">
                                            <p:txEl>
                                              <p:pRg st="3" end="3"/>
                                            </p:txEl>
                                          </p:spTgt>
                                        </p:tgtEl>
                                      </p:cBhvr>
                                    </p:animEffect>
                                    <p:anim calcmode="lin" valueType="num">
                                      <p:cBhvr>
                                        <p:cTn id="38" dur="2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9" dur="2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p:cNvSpPr txBox="1">
            <a:spLocks noChangeArrowheads="1"/>
          </p:cNvSpPr>
          <p:nvPr/>
        </p:nvSpPr>
        <p:spPr>
          <a:xfrm>
            <a:off x="593558" y="1844824"/>
            <a:ext cx="7956884" cy="4739759"/>
          </a:xfrm>
          <a:prstGeom prst="rect">
            <a:avLst/>
          </a:prstGeom>
          <a:noFill/>
        </p:spPr>
        <p:txBody>
          <a:bodyPr wrap="square" rtlCol="0">
            <a:spAutoFit/>
          </a:bodyPr>
          <a:lstStyle>
            <a:defPPr>
              <a:defRPr lang="es-MX"/>
            </a:defPPr>
            <a:lvl1pPr marL="285750" indent="-285750" algn="just">
              <a:spcBef>
                <a:spcPts val="2400"/>
              </a:spcBef>
              <a:buClr>
                <a:schemeClr val="accent3">
                  <a:lumMod val="50000"/>
                </a:schemeClr>
              </a:buClr>
              <a:buSzPct val="150000"/>
              <a:buFont typeface="Arial" panose="020B0604020202020204" pitchFamily="34" charset="0"/>
              <a:buChar char="•"/>
              <a:defRPr sz="2400"/>
            </a:lvl1pPr>
          </a:lstStyle>
          <a:p>
            <a:r>
              <a:rPr lang="es-ES" sz="2200" dirty="0"/>
              <a:t>La voluntad política y el liderazgo en el municipio, son fundamentales para avanzar en las acciones que se desarrollen y para darle rumbo y conducción a las mismas</a:t>
            </a:r>
            <a:r>
              <a:rPr lang="es-ES" sz="2200" dirty="0" smtClean="0"/>
              <a:t>.</a:t>
            </a:r>
            <a:endParaRPr lang="es-ES" sz="2200" dirty="0"/>
          </a:p>
          <a:p>
            <a:r>
              <a:rPr lang="es-MX" sz="2200" dirty="0"/>
              <a:t>En el ámbito de la salud disminuir el impacto de las enfermedades y lesiones en los individuos, las familias, las comunidades y en la sociedad, </a:t>
            </a:r>
            <a:r>
              <a:rPr lang="es-ES_tradnl" sz="2200" dirty="0"/>
              <a:t>no concierne exclusivamente al sector sanitario</a:t>
            </a:r>
            <a:r>
              <a:rPr lang="es-ES_tradnl" sz="2200" dirty="0" smtClean="0"/>
              <a:t>.</a:t>
            </a:r>
            <a:endParaRPr lang="es-ES" sz="2200" dirty="0"/>
          </a:p>
          <a:p>
            <a:r>
              <a:rPr lang="es-ES" sz="2200" dirty="0"/>
              <a:t>La inversión en educación y salud tiene alta rentabilidad social y contribuye significativamente al crecimiento económico</a:t>
            </a:r>
            <a:r>
              <a:rPr lang="es-ES" sz="2200" dirty="0" smtClean="0"/>
              <a:t>.</a:t>
            </a:r>
            <a:endParaRPr lang="es-ES" sz="2200" dirty="0"/>
          </a:p>
          <a:p>
            <a:r>
              <a:rPr lang="es-ES" sz="2200" dirty="0"/>
              <a:t>La igualdad de oportunidades educativas y de salud, es necesaria para que todos los mexicanos puedan participar plenamente en las actividades productivas. </a:t>
            </a:r>
            <a:endParaRPr lang="es-MX" sz="2200" dirty="0"/>
          </a:p>
        </p:txBody>
      </p:sp>
      <p:sp>
        <p:nvSpPr>
          <p:cNvPr id="18" name="Text Box 4"/>
          <p:cNvSpPr txBox="1">
            <a:spLocks noChangeArrowheads="1"/>
          </p:cNvSpPr>
          <p:nvPr/>
        </p:nvSpPr>
        <p:spPr bwMode="auto">
          <a:xfrm>
            <a:off x="1115616" y="1130202"/>
            <a:ext cx="6912768" cy="584775"/>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algn="ctr">
              <a:spcBef>
                <a:spcPct val="0"/>
              </a:spcBef>
              <a:buNone/>
              <a:defRPr sz="3200" b="1">
                <a:solidFill>
                  <a:schemeClr val="accent3">
                    <a:lumMod val="50000"/>
                  </a:schemeClr>
                </a:solidFill>
                <a:effectLst>
                  <a:outerShdw blurRad="38100" dist="38100" dir="2700000" algn="tl">
                    <a:srgbClr val="000000">
                      <a:alpha val="43137"/>
                    </a:srgbClr>
                  </a:outerShdw>
                </a:effectLst>
                <a:latin typeface="+mj-lt"/>
                <a:ea typeface="+mj-ea"/>
                <a:cs typeface="+mj-cs"/>
              </a:defRPr>
            </a:lvl1pPr>
          </a:lstStyle>
          <a:p>
            <a:r>
              <a:rPr lang="es-MX" dirty="0"/>
              <a:t>Salud y municipio</a:t>
            </a:r>
            <a:endParaRPr lang="es-ES" dirty="0"/>
          </a:p>
        </p:txBody>
      </p:sp>
    </p:spTree>
    <p:extLst>
      <p:ext uri="{BB962C8B-B14F-4D97-AF65-F5344CB8AC3E}">
        <p14:creationId xmlns:p14="http://schemas.microsoft.com/office/powerpoint/2010/main" xmlns="" val="363679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Effect transition="in" filter="fade">
                                      <p:cBhvr>
                                        <p:cTn id="13" dur="250"/>
                                        <p:tgtEl>
                                          <p:spTgt spid="17">
                                            <p:txEl>
                                              <p:pRg st="0" end="0"/>
                                            </p:txEl>
                                          </p:spTgt>
                                        </p:tgtEl>
                                      </p:cBhvr>
                                    </p:animEffect>
                                    <p:anim calcmode="lin" valueType="num">
                                      <p:cBhvr>
                                        <p:cTn id="14" dur="25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 dur="25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7">
                                            <p:txEl>
                                              <p:pRg st="1" end="1"/>
                                            </p:txEl>
                                          </p:spTgt>
                                        </p:tgtEl>
                                        <p:attrNameLst>
                                          <p:attrName>style.visibility</p:attrName>
                                        </p:attrNameLst>
                                      </p:cBhvr>
                                      <p:to>
                                        <p:strVal val="visible"/>
                                      </p:to>
                                    </p:set>
                                    <p:animEffect transition="in" filter="fade">
                                      <p:cBhvr>
                                        <p:cTn id="19" dur="250"/>
                                        <p:tgtEl>
                                          <p:spTgt spid="17">
                                            <p:txEl>
                                              <p:pRg st="1" end="1"/>
                                            </p:txEl>
                                          </p:spTgt>
                                        </p:tgtEl>
                                      </p:cBhvr>
                                    </p:animEffect>
                                    <p:anim calcmode="lin" valueType="num">
                                      <p:cBhvr>
                                        <p:cTn id="20" dur="25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21" dur="25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17">
                                            <p:txEl>
                                              <p:pRg st="2" end="2"/>
                                            </p:txEl>
                                          </p:spTgt>
                                        </p:tgtEl>
                                        <p:attrNameLst>
                                          <p:attrName>style.visibility</p:attrName>
                                        </p:attrNameLst>
                                      </p:cBhvr>
                                      <p:to>
                                        <p:strVal val="visible"/>
                                      </p:to>
                                    </p:set>
                                    <p:animEffect transition="in" filter="fade">
                                      <p:cBhvr>
                                        <p:cTn id="25" dur="250"/>
                                        <p:tgtEl>
                                          <p:spTgt spid="17">
                                            <p:txEl>
                                              <p:pRg st="2" end="2"/>
                                            </p:txEl>
                                          </p:spTgt>
                                        </p:tgtEl>
                                      </p:cBhvr>
                                    </p:animEffect>
                                    <p:anim calcmode="lin" valueType="num">
                                      <p:cBhvr>
                                        <p:cTn id="26" dur="25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27" dur="25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1250"/>
                            </p:stCondLst>
                            <p:childTnLst>
                              <p:par>
                                <p:cTn id="29" presetID="42" presetClass="entr" presetSubtype="0" fill="hold" grpId="0" nodeType="afterEffect">
                                  <p:stCondLst>
                                    <p:cond delay="0"/>
                                  </p:stCondLst>
                                  <p:childTnLst>
                                    <p:set>
                                      <p:cBhvr>
                                        <p:cTn id="30" dur="1" fill="hold">
                                          <p:stCondLst>
                                            <p:cond delay="0"/>
                                          </p:stCondLst>
                                        </p:cTn>
                                        <p:tgtEl>
                                          <p:spTgt spid="17">
                                            <p:txEl>
                                              <p:pRg st="3" end="3"/>
                                            </p:txEl>
                                          </p:spTgt>
                                        </p:tgtEl>
                                        <p:attrNameLst>
                                          <p:attrName>style.visibility</p:attrName>
                                        </p:attrNameLst>
                                      </p:cBhvr>
                                      <p:to>
                                        <p:strVal val="visible"/>
                                      </p:to>
                                    </p:set>
                                    <p:animEffect transition="in" filter="fade">
                                      <p:cBhvr>
                                        <p:cTn id="31" dur="250"/>
                                        <p:tgtEl>
                                          <p:spTgt spid="17">
                                            <p:txEl>
                                              <p:pRg st="3" end="3"/>
                                            </p:txEl>
                                          </p:spTgt>
                                        </p:tgtEl>
                                      </p:cBhvr>
                                    </p:animEffect>
                                    <p:anim calcmode="lin" valueType="num">
                                      <p:cBhvr>
                                        <p:cTn id="32" dur="25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33" dur="25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116605" y="1556792"/>
            <a:ext cx="8896559" cy="5184905"/>
            <a:chOff x="611560" y="1916832"/>
            <a:chExt cx="7786542" cy="4537988"/>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1916832"/>
              <a:ext cx="7786542" cy="411668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 name="Picture 7" descr="http://www.ulondres.com/minisitios/images/palomita.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11635" y="2813942"/>
              <a:ext cx="448216" cy="539897"/>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83308" y="5917957"/>
              <a:ext cx="444500" cy="536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3 CuadroTexto"/>
            <p:cNvSpPr txBox="1"/>
            <p:nvPr/>
          </p:nvSpPr>
          <p:spPr>
            <a:xfrm>
              <a:off x="2090936" y="6158507"/>
              <a:ext cx="6307166" cy="296313"/>
            </a:xfrm>
            <a:prstGeom prst="rect">
              <a:avLst/>
            </a:prstGeom>
            <a:noFill/>
          </p:spPr>
          <p:txBody>
            <a:bodyPr wrap="square" rtlCol="0">
              <a:spAutoFit/>
            </a:bodyPr>
            <a:lstStyle/>
            <a:p>
              <a:r>
                <a:rPr lang="es-MX" sz="1600" dirty="0" smtClean="0"/>
                <a:t>Acciones planteadas para los municipios de la RMMS, alineadas al PND  </a:t>
              </a:r>
              <a:endParaRPr lang="es-MX" sz="1600" dirty="0"/>
            </a:p>
          </p:txBody>
        </p:sp>
        <p:pic>
          <p:nvPicPr>
            <p:cNvPr id="23" name="Picture 7" descr="http://www.ulondres.com/minisitios/images/palomita.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23240" y="4737373"/>
              <a:ext cx="448216" cy="539897"/>
            </a:xfrm>
            <a:prstGeom prst="rect">
              <a:avLst/>
            </a:prstGeom>
            <a:noFill/>
            <a:extLst>
              <a:ext uri="{909E8E84-426E-40DD-AFC4-6F175D3DCCD1}">
                <a14:hiddenFill xmlns:a14="http://schemas.microsoft.com/office/drawing/2010/main" xmlns="">
                  <a:solidFill>
                    <a:srgbClr val="FFFFFF"/>
                  </a:solidFill>
                </a14:hiddenFill>
              </a:ext>
            </a:extLst>
          </p:spPr>
        </p:pic>
        <p:pic>
          <p:nvPicPr>
            <p:cNvPr id="24" name="Picture 7" descr="http://www.ulondres.com/minisitios/images/palomita.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27096" y="2865164"/>
              <a:ext cx="448216" cy="539897"/>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 name="1 CuadroTexto"/>
          <p:cNvSpPr txBox="1"/>
          <p:nvPr/>
        </p:nvSpPr>
        <p:spPr>
          <a:xfrm>
            <a:off x="7016" y="1044025"/>
            <a:ext cx="9144000" cy="584775"/>
          </a:xfrm>
          <a:prstGeom prst="rect">
            <a:avLst/>
          </a:prstGeom>
          <a:noFill/>
        </p:spPr>
        <p:txBody>
          <a:bodyPr wrap="square" rtlCol="0">
            <a:spAutoFit/>
          </a:bodyPr>
          <a:lstStyle/>
          <a:p>
            <a:pPr algn="ctr"/>
            <a:r>
              <a:rPr lang="es-MX" sz="3200" b="1" dirty="0">
                <a:solidFill>
                  <a:schemeClr val="accent3">
                    <a:lumMod val="50000"/>
                  </a:schemeClr>
                </a:solidFill>
                <a:effectLst>
                  <a:outerShdw blurRad="38100" dist="38100" dir="2700000" algn="tl">
                    <a:srgbClr val="000000">
                      <a:alpha val="43137"/>
                    </a:srgbClr>
                  </a:outerShdw>
                </a:effectLst>
                <a:latin typeface="+mj-lt"/>
                <a:ea typeface="+mj-ea"/>
                <a:cs typeface="+mj-cs"/>
              </a:rPr>
              <a:t>Esquema del Plan Nacional de Desarrollo 2013-2018 </a:t>
            </a:r>
          </a:p>
        </p:txBody>
      </p:sp>
    </p:spTree>
    <p:extLst>
      <p:ext uri="{BB962C8B-B14F-4D97-AF65-F5344CB8AC3E}">
        <p14:creationId xmlns:p14="http://schemas.microsoft.com/office/powerpoint/2010/main" xmlns="" val="300616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324" y="1052736"/>
            <a:ext cx="9143675"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400" b="1" dirty="0">
                <a:solidFill>
                  <a:schemeClr val="accent3">
                    <a:lumMod val="50000"/>
                  </a:schemeClr>
                </a:solidFill>
                <a:effectLst>
                  <a:outerShdw blurRad="38100" dist="38100" dir="2700000" algn="tl">
                    <a:srgbClr val="000000">
                      <a:alpha val="43137"/>
                    </a:srgbClr>
                  </a:outerShdw>
                </a:effectLst>
              </a:rPr>
              <a:t>Participación Municipal y el PND. Alineación de Acciones de la RMMS</a:t>
            </a:r>
          </a:p>
        </p:txBody>
      </p:sp>
      <p:grpSp>
        <p:nvGrpSpPr>
          <p:cNvPr id="9" name="Grupo 3"/>
          <p:cNvGrpSpPr/>
          <p:nvPr/>
        </p:nvGrpSpPr>
        <p:grpSpPr>
          <a:xfrm>
            <a:off x="3448675" y="1860913"/>
            <a:ext cx="2246649" cy="713703"/>
            <a:chOff x="0" y="0"/>
            <a:chExt cx="2246649" cy="713703"/>
          </a:xfrm>
          <a:solidFill>
            <a:srgbClr val="C00000"/>
          </a:solidFill>
        </p:grpSpPr>
        <p:sp>
          <p:nvSpPr>
            <p:cNvPr id="10" name="Redondear rectángulo de esquina del mismo lado 4"/>
            <p:cNvSpPr/>
            <p:nvPr/>
          </p:nvSpPr>
          <p:spPr>
            <a:xfrm>
              <a:off x="0" y="0"/>
              <a:ext cx="2246649" cy="713703"/>
            </a:xfrm>
            <a:prstGeom prst="round2SameRect">
              <a:avLst>
                <a:gd name="adj1" fmla="val 16670"/>
                <a:gd name="adj2" fmla="val 0"/>
              </a:avLst>
            </a:prstGeom>
          </p:spPr>
          <p:style>
            <a:lnRef idx="0">
              <a:schemeClr val="accent2"/>
            </a:lnRef>
            <a:fillRef idx="3">
              <a:schemeClr val="accent2"/>
            </a:fillRef>
            <a:effectRef idx="3">
              <a:schemeClr val="accent2"/>
            </a:effectRef>
            <a:fontRef idx="minor">
              <a:schemeClr val="lt1"/>
            </a:fontRef>
          </p:style>
        </p:sp>
        <p:sp>
          <p:nvSpPr>
            <p:cNvPr id="11" name="Redondear rectángulo de esquina del mismo lado 4"/>
            <p:cNvSpPr/>
            <p:nvPr/>
          </p:nvSpPr>
          <p:spPr>
            <a:xfrm>
              <a:off x="34846" y="34846"/>
              <a:ext cx="2176957" cy="678857"/>
            </a:xfrm>
            <a:prstGeom prst="rect">
              <a:avLst/>
            </a:prstGeom>
          </p:spPr>
          <p:style>
            <a:lnRef idx="0">
              <a:schemeClr val="accent2"/>
            </a:lnRef>
            <a:fillRef idx="3">
              <a:schemeClr val="accent2"/>
            </a:fillRef>
            <a:effectRef idx="3">
              <a:schemeClr val="accent2"/>
            </a:effectRef>
            <a:fontRef idx="minor">
              <a:schemeClr val="lt1"/>
            </a:fontRef>
          </p:style>
          <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s-MX" b="1" dirty="0" smtClean="0"/>
                <a:t>II</a:t>
              </a:r>
              <a:r>
                <a:rPr lang="es-MX" b="1" dirty="0"/>
                <a:t>. México </a:t>
              </a:r>
              <a:r>
                <a:rPr lang="es-MX" b="1" dirty="0" smtClean="0"/>
                <a:t>Incluyente</a:t>
              </a:r>
              <a:endParaRPr lang="es-MX" b="1" dirty="0"/>
            </a:p>
          </p:txBody>
        </p:sp>
      </p:grpSp>
      <p:sp>
        <p:nvSpPr>
          <p:cNvPr id="12" name="CuadroTexto 6"/>
          <p:cNvSpPr txBox="1"/>
          <p:nvPr/>
        </p:nvSpPr>
        <p:spPr>
          <a:xfrm>
            <a:off x="3406970" y="2918259"/>
            <a:ext cx="2330061" cy="400110"/>
          </a:xfrm>
          <a:prstGeom prst="rect">
            <a:avLst/>
          </a:prstGeom>
          <a:noFill/>
        </p:spPr>
        <p:txBody>
          <a:bodyPr wrap="none" rtlCol="0">
            <a:spAutoFit/>
          </a:bodyPr>
          <a:lstStyle/>
          <a:p>
            <a:pPr lvl="0" algn="ctr"/>
            <a:r>
              <a:rPr lang="es-MX" sz="2000" b="1" dirty="0"/>
              <a:t>Meta Nacional. </a:t>
            </a:r>
            <a:r>
              <a:rPr lang="es-MX" sz="2000" b="1" dirty="0" smtClean="0"/>
              <a:t>PND</a:t>
            </a:r>
            <a:endParaRPr lang="es-MX" sz="2000" b="1" dirty="0"/>
          </a:p>
        </p:txBody>
      </p:sp>
      <p:sp>
        <p:nvSpPr>
          <p:cNvPr id="13" name="CuadroTexto 9"/>
          <p:cNvSpPr txBox="1"/>
          <p:nvPr/>
        </p:nvSpPr>
        <p:spPr>
          <a:xfrm>
            <a:off x="359531" y="3429000"/>
            <a:ext cx="8424936" cy="2862322"/>
          </a:xfrm>
          <a:prstGeom prst="rect">
            <a:avLst/>
          </a:prstGeom>
          <a:noFill/>
        </p:spPr>
        <p:txBody>
          <a:bodyPr wrap="square" rtlCol="0">
            <a:spAutoFit/>
          </a:bodyPr>
          <a:lstStyle>
            <a:defPPr>
              <a:defRPr lang="es-MX"/>
            </a:defPPr>
            <a:lvl1pPr marL="342900" lvl="0" indent="-342900" algn="just">
              <a:spcBef>
                <a:spcPts val="2400"/>
              </a:spcBef>
              <a:buClr>
                <a:schemeClr val="accent3">
                  <a:lumMod val="50000"/>
                </a:schemeClr>
              </a:buClr>
              <a:buSzPct val="150000"/>
              <a:buFont typeface="Arial" panose="020B0604020202020204" pitchFamily="34" charset="0"/>
              <a:buChar char="•"/>
              <a:defRPr sz="2000"/>
            </a:lvl1pPr>
          </a:lstStyle>
          <a:p>
            <a:pPr lvl="0"/>
            <a:r>
              <a:rPr lang="es-MX" dirty="0"/>
              <a:t>Para que la ciudadanía goce del pleno ejercicio de sus derechos sociales, es necesario resolver importantes retos vinculados con la </a:t>
            </a:r>
            <a:r>
              <a:rPr lang="es-MX" b="1" dirty="0"/>
              <a:t>forma en que se conceptualizan y ejercen las políticas públicas </a:t>
            </a:r>
            <a:r>
              <a:rPr lang="es-MX" dirty="0"/>
              <a:t>(PND, México Incluyente, p 45).</a:t>
            </a:r>
          </a:p>
          <a:p>
            <a:pPr lvl="0"/>
            <a:r>
              <a:rPr lang="es-MX" dirty="0"/>
              <a:t> Para mejorar el Sistema de Salud también se requiere un </a:t>
            </a:r>
            <a:r>
              <a:rPr lang="es-MX" b="1" dirty="0"/>
              <a:t>fortalecimiento de los modelos de atención en entidades federativas y municipios</a:t>
            </a:r>
            <a:r>
              <a:rPr lang="es-MX" dirty="0"/>
              <a:t>, así como una regulación a adecuada en diversos ámbitos  (PND, México Incluyente, p 47).</a:t>
            </a:r>
          </a:p>
        </p:txBody>
      </p:sp>
    </p:spTree>
    <p:extLst>
      <p:ext uri="{BB962C8B-B14F-4D97-AF65-F5344CB8AC3E}">
        <p14:creationId xmlns:p14="http://schemas.microsoft.com/office/powerpoint/2010/main" xmlns="" val="196561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ppt_x</p:attrName>
                                        </p:attrNameLst>
                                      </p:cBhvr>
                                      <p:tavLst>
                                        <p:tav tm="0">
                                          <p:val>
                                            <p:strVal val="#ppt_x"/>
                                          </p:val>
                                        </p:tav>
                                        <p:tav tm="100000">
                                          <p:val>
                                            <p:strVal val="#ppt_x"/>
                                          </p:val>
                                        </p:tav>
                                      </p:tavLst>
                                    </p:anim>
                                    <p:anim calcmode="lin" valueType="num">
                                      <p:cBhvr>
                                        <p:cTn id="21" dur="5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Effect transition="in" filter="fade">
                                      <p:cBhvr>
                                        <p:cTn id="25" dur="250"/>
                                        <p:tgtEl>
                                          <p:spTgt spid="13">
                                            <p:txEl>
                                              <p:pRg st="0" end="0"/>
                                            </p:txEl>
                                          </p:spTgt>
                                        </p:tgtEl>
                                      </p:cBhvr>
                                    </p:animEffect>
                                    <p:anim calcmode="lin" valueType="num">
                                      <p:cBhvr>
                                        <p:cTn id="26" dur="25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7" dur="25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8" fill="hold">
                            <p:stCondLst>
                              <p:cond delay="1750"/>
                            </p:stCondLst>
                            <p:childTnLst>
                              <p:par>
                                <p:cTn id="29" presetID="42" presetClass="entr" presetSubtype="0" fill="hold" grpId="0" nodeType="afterEffect">
                                  <p:stCondLst>
                                    <p:cond delay="0"/>
                                  </p:stCondLst>
                                  <p:childTnLst>
                                    <p:set>
                                      <p:cBhvr>
                                        <p:cTn id="30" dur="1" fill="hold">
                                          <p:stCondLst>
                                            <p:cond delay="0"/>
                                          </p:stCondLst>
                                        </p:cTn>
                                        <p:tgtEl>
                                          <p:spTgt spid="13">
                                            <p:txEl>
                                              <p:pRg st="1" end="1"/>
                                            </p:txEl>
                                          </p:spTgt>
                                        </p:tgtEl>
                                        <p:attrNameLst>
                                          <p:attrName>style.visibility</p:attrName>
                                        </p:attrNameLst>
                                      </p:cBhvr>
                                      <p:to>
                                        <p:strVal val="visible"/>
                                      </p:to>
                                    </p:set>
                                    <p:animEffect transition="in" filter="fade">
                                      <p:cBhvr>
                                        <p:cTn id="31" dur="250"/>
                                        <p:tgtEl>
                                          <p:spTgt spid="13">
                                            <p:txEl>
                                              <p:pRg st="1" end="1"/>
                                            </p:txEl>
                                          </p:spTgt>
                                        </p:tgtEl>
                                      </p:cBhvr>
                                    </p:animEffect>
                                    <p:anim calcmode="lin" valueType="num">
                                      <p:cBhvr>
                                        <p:cTn id="32" dur="25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3" dur="25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324" y="1052736"/>
            <a:ext cx="9143675"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400" b="1" dirty="0">
                <a:solidFill>
                  <a:schemeClr val="accent3">
                    <a:lumMod val="50000"/>
                  </a:schemeClr>
                </a:solidFill>
                <a:effectLst>
                  <a:outerShdw blurRad="38100" dist="38100" dir="2700000" algn="tl">
                    <a:srgbClr val="000000">
                      <a:alpha val="43137"/>
                    </a:srgbClr>
                  </a:outerShdw>
                </a:effectLst>
              </a:rPr>
              <a:t>Participación Municipal y el PND. Alineación de Acciones de la RMMS</a:t>
            </a:r>
          </a:p>
        </p:txBody>
      </p:sp>
      <p:grpSp>
        <p:nvGrpSpPr>
          <p:cNvPr id="4" name="Grupo 3"/>
          <p:cNvGrpSpPr/>
          <p:nvPr/>
        </p:nvGrpSpPr>
        <p:grpSpPr>
          <a:xfrm>
            <a:off x="3448675" y="1860913"/>
            <a:ext cx="2246649" cy="713703"/>
            <a:chOff x="0" y="0"/>
            <a:chExt cx="2246649" cy="713703"/>
          </a:xfrm>
          <a:solidFill>
            <a:schemeClr val="tx1">
              <a:lumMod val="65000"/>
              <a:lumOff val="35000"/>
            </a:schemeClr>
          </a:solidFill>
        </p:grpSpPr>
        <p:sp>
          <p:nvSpPr>
            <p:cNvPr id="5" name="Redondear rectángulo de esquina del mismo lado 4"/>
            <p:cNvSpPr/>
            <p:nvPr/>
          </p:nvSpPr>
          <p:spPr>
            <a:xfrm>
              <a:off x="0" y="0"/>
              <a:ext cx="2246649" cy="713703"/>
            </a:xfrm>
            <a:prstGeom prst="round2SameRect">
              <a:avLst>
                <a:gd name="adj1" fmla="val 16670"/>
                <a:gd name="adj2" fmla="val 0"/>
              </a:avLst>
            </a:prstGeom>
            <a:grpFill/>
          </p:spPr>
          <p:style>
            <a:lnRef idx="0">
              <a:schemeClr val="accent2"/>
            </a:lnRef>
            <a:fillRef idx="3">
              <a:schemeClr val="accent2"/>
            </a:fillRef>
            <a:effectRef idx="3">
              <a:schemeClr val="accent2"/>
            </a:effectRef>
            <a:fontRef idx="minor">
              <a:schemeClr val="lt1"/>
            </a:fontRef>
          </p:style>
        </p:sp>
        <p:sp>
          <p:nvSpPr>
            <p:cNvPr id="6" name="Redondear rectángulo de esquina del mismo lado 4"/>
            <p:cNvSpPr/>
            <p:nvPr/>
          </p:nvSpPr>
          <p:spPr>
            <a:xfrm>
              <a:off x="34846" y="34846"/>
              <a:ext cx="2176957" cy="6788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s-MX" b="1" dirty="0"/>
                <a:t>III. México con Educación de Calidad </a:t>
              </a:r>
            </a:p>
          </p:txBody>
        </p:sp>
      </p:grpSp>
      <p:sp>
        <p:nvSpPr>
          <p:cNvPr id="7" name="CuadroTexto 6"/>
          <p:cNvSpPr txBox="1"/>
          <p:nvPr/>
        </p:nvSpPr>
        <p:spPr>
          <a:xfrm>
            <a:off x="3406970" y="2918259"/>
            <a:ext cx="2330061" cy="400110"/>
          </a:xfrm>
          <a:prstGeom prst="rect">
            <a:avLst/>
          </a:prstGeom>
          <a:noFill/>
        </p:spPr>
        <p:txBody>
          <a:bodyPr wrap="none" rtlCol="0">
            <a:spAutoFit/>
          </a:bodyPr>
          <a:lstStyle/>
          <a:p>
            <a:pPr lvl="0" algn="ctr"/>
            <a:r>
              <a:rPr lang="es-MX" sz="2000" b="1" dirty="0"/>
              <a:t>Meta Nacional. </a:t>
            </a:r>
            <a:r>
              <a:rPr lang="es-MX" sz="2000" b="1" dirty="0" smtClean="0"/>
              <a:t>PND</a:t>
            </a:r>
            <a:endParaRPr lang="es-MX" sz="2000" b="1" dirty="0"/>
          </a:p>
        </p:txBody>
      </p:sp>
      <p:sp>
        <p:nvSpPr>
          <p:cNvPr id="10" name="CuadroTexto 9"/>
          <p:cNvSpPr txBox="1"/>
          <p:nvPr/>
        </p:nvSpPr>
        <p:spPr>
          <a:xfrm>
            <a:off x="359531" y="3429000"/>
            <a:ext cx="8424936" cy="3170099"/>
          </a:xfrm>
          <a:prstGeom prst="rect">
            <a:avLst/>
          </a:prstGeom>
          <a:noFill/>
        </p:spPr>
        <p:txBody>
          <a:bodyPr wrap="square" rtlCol="0">
            <a:spAutoFit/>
          </a:bodyPr>
          <a:lstStyle>
            <a:defPPr>
              <a:defRPr lang="es-MX"/>
            </a:defPPr>
            <a:lvl1pPr marL="342900" lvl="0" indent="-342900" algn="just">
              <a:spcBef>
                <a:spcPts val="2400"/>
              </a:spcBef>
              <a:buClr>
                <a:schemeClr val="accent3">
                  <a:lumMod val="50000"/>
                </a:schemeClr>
              </a:buClr>
              <a:buSzPct val="150000"/>
              <a:buFont typeface="Arial" panose="020B0604020202020204" pitchFamily="34" charset="0"/>
              <a:buChar char="•"/>
              <a:defRPr sz="2000"/>
            </a:lvl1pPr>
          </a:lstStyle>
          <a:p>
            <a:r>
              <a:rPr lang="es-MX" dirty="0"/>
              <a:t>Promover el deporte de manera incluyente para fomentar una cultura de salud (</a:t>
            </a:r>
            <a:r>
              <a:rPr lang="es-MX" dirty="0" smtClean="0"/>
              <a:t>PND, </a:t>
            </a:r>
            <a:r>
              <a:rPr lang="es-MX" dirty="0"/>
              <a:t>México Incluyente, p 127</a:t>
            </a:r>
            <a:r>
              <a:rPr lang="es-MX" dirty="0" smtClean="0"/>
              <a:t>).</a:t>
            </a:r>
            <a:endParaRPr lang="es-MX" dirty="0"/>
          </a:p>
          <a:p>
            <a:pPr marL="742950" lvl="1" indent="-285750" algn="just">
              <a:spcBef>
                <a:spcPts val="2400"/>
              </a:spcBef>
              <a:buClr>
                <a:schemeClr val="tx1">
                  <a:lumMod val="65000"/>
                  <a:lumOff val="35000"/>
                </a:schemeClr>
              </a:buClr>
              <a:buFont typeface="Wingdings" panose="05000000000000000000" pitchFamily="2" charset="2"/>
              <a:buChar char="§"/>
            </a:pPr>
            <a:r>
              <a:rPr lang="es-MX" sz="2000" dirty="0"/>
              <a:t>Identificación de instalaciones y su estado físico para la práctica de actividades físicas y </a:t>
            </a:r>
            <a:r>
              <a:rPr lang="es-MX" sz="2000" dirty="0" smtClean="0"/>
              <a:t>deportivas. </a:t>
            </a:r>
            <a:endParaRPr lang="es-MX" sz="2000" dirty="0"/>
          </a:p>
          <a:p>
            <a:pPr marL="742950" lvl="1" indent="-285750" algn="just">
              <a:buClr>
                <a:schemeClr val="tx1">
                  <a:lumMod val="65000"/>
                  <a:lumOff val="35000"/>
                </a:schemeClr>
              </a:buClr>
              <a:buFont typeface="Wingdings" panose="05000000000000000000" pitchFamily="2" charset="2"/>
              <a:buChar char="§"/>
            </a:pPr>
            <a:r>
              <a:rPr lang="es-MX" sz="2000" dirty="0"/>
              <a:t>Identificar necesidades de adecuación, remodelación y óptima operación  de las instalaciones (municipales y de escuelas</a:t>
            </a:r>
            <a:r>
              <a:rPr lang="es-MX" sz="2000" dirty="0" smtClean="0"/>
              <a:t>).</a:t>
            </a:r>
            <a:endParaRPr lang="es-MX" sz="2000" dirty="0"/>
          </a:p>
          <a:p>
            <a:pPr marL="742950" lvl="1" indent="-285750" algn="just">
              <a:buClr>
                <a:schemeClr val="tx1">
                  <a:lumMod val="65000"/>
                  <a:lumOff val="35000"/>
                </a:schemeClr>
              </a:buClr>
              <a:buFont typeface="Wingdings" panose="05000000000000000000" pitchFamily="2" charset="2"/>
              <a:buChar char="§"/>
            </a:pPr>
            <a:r>
              <a:rPr lang="es-MX" sz="2000" dirty="0"/>
              <a:t>Recuperación de espacios públicos para la realización de actividad </a:t>
            </a:r>
            <a:r>
              <a:rPr lang="es-MX" sz="2000" dirty="0" smtClean="0"/>
              <a:t>física.</a:t>
            </a:r>
            <a:endParaRPr lang="es-MX" sz="2000" dirty="0"/>
          </a:p>
          <a:p>
            <a:pPr marL="742950" lvl="1" indent="-285750" algn="just">
              <a:buClr>
                <a:schemeClr val="tx1">
                  <a:lumMod val="65000"/>
                  <a:lumOff val="35000"/>
                </a:schemeClr>
              </a:buClr>
              <a:buFont typeface="Wingdings" panose="05000000000000000000" pitchFamily="2" charset="2"/>
              <a:buChar char="§"/>
            </a:pPr>
            <a:r>
              <a:rPr lang="es-MX" sz="2000" dirty="0"/>
              <a:t>Crear un programa de actividad física y deporte dirigido a la población para disminuir el sobrepeso y la </a:t>
            </a:r>
            <a:r>
              <a:rPr lang="es-MX" sz="2000" dirty="0" smtClean="0"/>
              <a:t>obesidad.</a:t>
            </a:r>
            <a:endParaRPr lang="es-MX" sz="2000" dirty="0"/>
          </a:p>
        </p:txBody>
      </p:sp>
    </p:spTree>
    <p:extLst>
      <p:ext uri="{BB962C8B-B14F-4D97-AF65-F5344CB8AC3E}">
        <p14:creationId xmlns:p14="http://schemas.microsoft.com/office/powerpoint/2010/main" xmlns="" val="3556904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anim calcmode="lin" valueType="num">
                                      <p:cBhvr>
                                        <p:cTn id="20" dur="500" fill="hold"/>
                                        <p:tgtEl>
                                          <p:spTgt spid="7"/>
                                        </p:tgtEl>
                                        <p:attrNameLst>
                                          <p:attrName>ppt_x</p:attrName>
                                        </p:attrNameLst>
                                      </p:cBhvr>
                                      <p:tavLst>
                                        <p:tav tm="0">
                                          <p:val>
                                            <p:strVal val="#ppt_x"/>
                                          </p:val>
                                        </p:tav>
                                        <p:tav tm="100000">
                                          <p:val>
                                            <p:strVal val="#ppt_x"/>
                                          </p:val>
                                        </p:tav>
                                      </p:tavLst>
                                    </p:anim>
                                    <p:anim calcmode="lin" valueType="num">
                                      <p:cBhvr>
                                        <p:cTn id="21" dur="5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fade">
                                      <p:cBhvr>
                                        <p:cTn id="25" dur="250"/>
                                        <p:tgtEl>
                                          <p:spTgt spid="10">
                                            <p:txEl>
                                              <p:pRg st="0" end="0"/>
                                            </p:txEl>
                                          </p:spTgt>
                                        </p:tgtEl>
                                      </p:cBhvr>
                                    </p:animEffect>
                                    <p:anim calcmode="lin" valueType="num">
                                      <p:cBhvr>
                                        <p:cTn id="26" dur="25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7" dur="250" fill="hold"/>
                                        <p:tgtEl>
                                          <p:spTgt spid="10">
                                            <p:txEl>
                                              <p:pRg st="0" end="0"/>
                                            </p:txEl>
                                          </p:spTgt>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0">
                                            <p:txEl>
                                              <p:pRg st="1" end="1"/>
                                            </p:txEl>
                                          </p:spTgt>
                                        </p:tgtEl>
                                        <p:attrNameLst>
                                          <p:attrName>style.visibility</p:attrName>
                                        </p:attrNameLst>
                                      </p:cBhvr>
                                      <p:to>
                                        <p:strVal val="visible"/>
                                      </p:to>
                                    </p:set>
                                    <p:animEffect transition="in" filter="fade">
                                      <p:cBhvr>
                                        <p:cTn id="30" dur="250"/>
                                        <p:tgtEl>
                                          <p:spTgt spid="10">
                                            <p:txEl>
                                              <p:pRg st="1" end="1"/>
                                            </p:txEl>
                                          </p:spTgt>
                                        </p:tgtEl>
                                      </p:cBhvr>
                                    </p:animEffect>
                                    <p:anim calcmode="lin" valueType="num">
                                      <p:cBhvr>
                                        <p:cTn id="31" dur="25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2" dur="250" fill="hold"/>
                                        <p:tgtEl>
                                          <p:spTgt spid="10">
                                            <p:txEl>
                                              <p:pRg st="1" end="1"/>
                                            </p:txEl>
                                          </p:spTgt>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250"/>
                                        <p:tgtEl>
                                          <p:spTgt spid="10">
                                            <p:txEl>
                                              <p:pRg st="2" end="2"/>
                                            </p:txEl>
                                          </p:spTgt>
                                        </p:tgtEl>
                                      </p:cBhvr>
                                    </p:animEffect>
                                    <p:anim calcmode="lin" valueType="num">
                                      <p:cBhvr>
                                        <p:cTn id="36" dur="25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250" fill="hold"/>
                                        <p:tgtEl>
                                          <p:spTgt spid="10">
                                            <p:txEl>
                                              <p:pRg st="2" end="2"/>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0">
                                            <p:txEl>
                                              <p:pRg st="3" end="3"/>
                                            </p:txEl>
                                          </p:spTgt>
                                        </p:tgtEl>
                                        <p:attrNameLst>
                                          <p:attrName>style.visibility</p:attrName>
                                        </p:attrNameLst>
                                      </p:cBhvr>
                                      <p:to>
                                        <p:strVal val="visible"/>
                                      </p:to>
                                    </p:set>
                                    <p:animEffect transition="in" filter="fade">
                                      <p:cBhvr>
                                        <p:cTn id="40" dur="250"/>
                                        <p:tgtEl>
                                          <p:spTgt spid="10">
                                            <p:txEl>
                                              <p:pRg st="3" end="3"/>
                                            </p:txEl>
                                          </p:spTgt>
                                        </p:tgtEl>
                                      </p:cBhvr>
                                    </p:animEffect>
                                    <p:anim calcmode="lin" valueType="num">
                                      <p:cBhvr>
                                        <p:cTn id="41" dur="25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2" dur="250" fill="hold"/>
                                        <p:tgtEl>
                                          <p:spTgt spid="10">
                                            <p:txEl>
                                              <p:pRg st="3" end="3"/>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0">
                                            <p:txEl>
                                              <p:pRg st="4" end="4"/>
                                            </p:txEl>
                                          </p:spTgt>
                                        </p:tgtEl>
                                        <p:attrNameLst>
                                          <p:attrName>style.visibility</p:attrName>
                                        </p:attrNameLst>
                                      </p:cBhvr>
                                      <p:to>
                                        <p:strVal val="visible"/>
                                      </p:to>
                                    </p:set>
                                    <p:animEffect transition="in" filter="fade">
                                      <p:cBhvr>
                                        <p:cTn id="45" dur="250"/>
                                        <p:tgtEl>
                                          <p:spTgt spid="10">
                                            <p:txEl>
                                              <p:pRg st="4" end="4"/>
                                            </p:txEl>
                                          </p:spTgt>
                                        </p:tgtEl>
                                      </p:cBhvr>
                                    </p:animEffect>
                                    <p:anim calcmode="lin" valueType="num">
                                      <p:cBhvr>
                                        <p:cTn id="46" dur="25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47" dur="25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324" y="1052736"/>
            <a:ext cx="9143675"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400" b="1" dirty="0">
                <a:solidFill>
                  <a:schemeClr val="accent3">
                    <a:lumMod val="50000"/>
                  </a:schemeClr>
                </a:solidFill>
                <a:effectLst>
                  <a:outerShdw blurRad="38100" dist="38100" dir="2700000" algn="tl">
                    <a:srgbClr val="000000">
                      <a:alpha val="43137"/>
                    </a:srgbClr>
                  </a:outerShdw>
                </a:effectLst>
              </a:rPr>
              <a:t>Participación Municipal y el PND. Alineación de Acciones de la RMMS</a:t>
            </a:r>
          </a:p>
        </p:txBody>
      </p:sp>
      <p:grpSp>
        <p:nvGrpSpPr>
          <p:cNvPr id="4" name="Grupo 3"/>
          <p:cNvGrpSpPr/>
          <p:nvPr/>
        </p:nvGrpSpPr>
        <p:grpSpPr>
          <a:xfrm>
            <a:off x="3448675" y="1860913"/>
            <a:ext cx="2246649" cy="713703"/>
            <a:chOff x="0" y="0"/>
            <a:chExt cx="2246649" cy="713703"/>
          </a:xfrm>
          <a:solidFill>
            <a:schemeClr val="accent3">
              <a:lumMod val="50000"/>
            </a:schemeClr>
          </a:solidFill>
        </p:grpSpPr>
        <p:sp>
          <p:nvSpPr>
            <p:cNvPr id="5" name="Redondear rectángulo de esquina del mismo lado 4"/>
            <p:cNvSpPr/>
            <p:nvPr/>
          </p:nvSpPr>
          <p:spPr>
            <a:xfrm>
              <a:off x="0" y="0"/>
              <a:ext cx="2246649" cy="713703"/>
            </a:xfrm>
            <a:prstGeom prst="round2SameRect">
              <a:avLst>
                <a:gd name="adj1" fmla="val 16670"/>
                <a:gd name="adj2" fmla="val 0"/>
              </a:avLst>
            </a:prstGeom>
            <a:grpFill/>
          </p:spPr>
          <p:style>
            <a:lnRef idx="0">
              <a:schemeClr val="accent2"/>
            </a:lnRef>
            <a:fillRef idx="3">
              <a:schemeClr val="accent2"/>
            </a:fillRef>
            <a:effectRef idx="3">
              <a:schemeClr val="accent2"/>
            </a:effectRef>
            <a:fontRef idx="minor">
              <a:schemeClr val="lt1"/>
            </a:fontRef>
          </p:style>
        </p:sp>
        <p:sp>
          <p:nvSpPr>
            <p:cNvPr id="6" name="Redondear rectángulo de esquina del mismo lado 4"/>
            <p:cNvSpPr/>
            <p:nvPr/>
          </p:nvSpPr>
          <p:spPr>
            <a:xfrm>
              <a:off x="34846" y="34846"/>
              <a:ext cx="2176957" cy="6788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s-MX" b="1" dirty="0" smtClean="0"/>
                <a:t>ii. </a:t>
              </a:r>
              <a:r>
                <a:rPr lang="es-MX" b="1" dirty="0"/>
                <a:t>Gobierno Cercano y Moderno</a:t>
              </a:r>
            </a:p>
          </p:txBody>
        </p:sp>
      </p:grpSp>
      <p:sp>
        <p:nvSpPr>
          <p:cNvPr id="10" name="CuadroTexto 9"/>
          <p:cNvSpPr txBox="1"/>
          <p:nvPr/>
        </p:nvSpPr>
        <p:spPr>
          <a:xfrm>
            <a:off x="683568" y="3631234"/>
            <a:ext cx="7776864" cy="2616101"/>
          </a:xfrm>
          <a:prstGeom prst="rect">
            <a:avLst/>
          </a:prstGeom>
          <a:noFill/>
        </p:spPr>
        <p:txBody>
          <a:bodyPr wrap="square" rtlCol="0">
            <a:spAutoFit/>
          </a:bodyPr>
          <a:lstStyle>
            <a:defPPr>
              <a:defRPr lang="es-MX"/>
            </a:defPPr>
            <a:lvl1pPr marL="342900" lvl="0" indent="-342900" algn="just">
              <a:spcBef>
                <a:spcPts val="2400"/>
              </a:spcBef>
              <a:buClr>
                <a:schemeClr val="accent3">
                  <a:lumMod val="50000"/>
                </a:schemeClr>
              </a:buClr>
              <a:buSzPct val="150000"/>
              <a:buFont typeface="Arial" panose="020B0604020202020204" pitchFamily="34" charset="0"/>
              <a:buChar char="•"/>
              <a:defRPr sz="2000"/>
            </a:lvl1pPr>
          </a:lstStyle>
          <a:p>
            <a:r>
              <a:rPr lang="es-MX" sz="2400" dirty="0"/>
              <a:t>Incorporar la participación social en el diseño, ejecución, evaluación  y retroalimentación de los programas sociales  (</a:t>
            </a:r>
            <a:r>
              <a:rPr lang="es-MX" sz="2400" dirty="0" smtClean="0"/>
              <a:t>PND, </a:t>
            </a:r>
            <a:r>
              <a:rPr lang="es-MX" sz="2400" dirty="0"/>
              <a:t>México Incluyente, p 121)</a:t>
            </a:r>
          </a:p>
          <a:p>
            <a:r>
              <a:rPr lang="es-MX" sz="2400" dirty="0"/>
              <a:t>Política  pública basada en la evidencia  considerando las mejores prácticas internacionales (</a:t>
            </a:r>
            <a:r>
              <a:rPr lang="es-MX" sz="2400" dirty="0" smtClean="0"/>
              <a:t>PND, </a:t>
            </a:r>
            <a:r>
              <a:rPr lang="es-MX" sz="2400" dirty="0"/>
              <a:t>México Incluyente, p 121)</a:t>
            </a:r>
          </a:p>
        </p:txBody>
      </p:sp>
      <p:sp>
        <p:nvSpPr>
          <p:cNvPr id="8" name="CuadroTexto 6"/>
          <p:cNvSpPr txBox="1"/>
          <p:nvPr/>
        </p:nvSpPr>
        <p:spPr>
          <a:xfrm>
            <a:off x="3033859" y="2918259"/>
            <a:ext cx="3076291" cy="400110"/>
          </a:xfrm>
          <a:prstGeom prst="rect">
            <a:avLst/>
          </a:prstGeom>
          <a:noFill/>
        </p:spPr>
        <p:txBody>
          <a:bodyPr wrap="none" rtlCol="0">
            <a:spAutoFit/>
          </a:bodyPr>
          <a:lstStyle/>
          <a:p>
            <a:pPr lvl="0" algn="ctr"/>
            <a:r>
              <a:rPr lang="es-MX" sz="2000" b="1" dirty="0" smtClean="0"/>
              <a:t>Estrategia Transversal. PND</a:t>
            </a:r>
            <a:endParaRPr lang="es-MX" sz="2000" b="1" dirty="0"/>
          </a:p>
        </p:txBody>
      </p:sp>
    </p:spTree>
    <p:extLst>
      <p:ext uri="{BB962C8B-B14F-4D97-AF65-F5344CB8AC3E}">
        <p14:creationId xmlns:p14="http://schemas.microsoft.com/office/powerpoint/2010/main" xmlns="" val="246654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fade">
                                      <p:cBhvr>
                                        <p:cTn id="19" dur="250"/>
                                        <p:tgtEl>
                                          <p:spTgt spid="10">
                                            <p:txEl>
                                              <p:pRg st="0" end="0"/>
                                            </p:txEl>
                                          </p:spTgt>
                                        </p:tgtEl>
                                      </p:cBhvr>
                                    </p:animEffect>
                                    <p:anim calcmode="lin" valueType="num">
                                      <p:cBhvr>
                                        <p:cTn id="20" dur="25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1" dur="25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1250"/>
                            </p:stCondLst>
                            <p:childTnLst>
                              <p:par>
                                <p:cTn id="23" presetID="42" presetClass="entr" presetSubtype="0" fill="hold" grpId="0" nodeType="after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Effect transition="in" filter="fade">
                                      <p:cBhvr>
                                        <p:cTn id="25" dur="250"/>
                                        <p:tgtEl>
                                          <p:spTgt spid="10">
                                            <p:txEl>
                                              <p:pRg st="1" end="1"/>
                                            </p:txEl>
                                          </p:spTgt>
                                        </p:tgtEl>
                                      </p:cBhvr>
                                    </p:animEffect>
                                    <p:anim calcmode="lin" valueType="num">
                                      <p:cBhvr>
                                        <p:cTn id="26" dur="25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7" dur="25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42"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anim calcmode="lin" valueType="num">
                                      <p:cBhvr>
                                        <p:cTn id="32" dur="500" fill="hold"/>
                                        <p:tgtEl>
                                          <p:spTgt spid="8"/>
                                        </p:tgtEl>
                                        <p:attrNameLst>
                                          <p:attrName>ppt_x</p:attrName>
                                        </p:attrNameLst>
                                      </p:cBhvr>
                                      <p:tavLst>
                                        <p:tav tm="0">
                                          <p:val>
                                            <p:strVal val="#ppt_x"/>
                                          </p:val>
                                        </p:tav>
                                        <p:tav tm="100000">
                                          <p:val>
                                            <p:strVal val="#ppt_x"/>
                                          </p:val>
                                        </p:tav>
                                      </p:tavLst>
                                    </p:anim>
                                    <p:anim calcmode="lin" valueType="num">
                                      <p:cBhvr>
                                        <p:cTn id="33"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build="p"/>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110453"/>
            <a:ext cx="9144000" cy="724942"/>
          </a:xfrm>
        </p:spPr>
        <p:txBody>
          <a:bodyPr/>
          <a:lstStyle/>
          <a:p>
            <a:pPr algn="ctr"/>
            <a:r>
              <a:rPr lang="es-MX" sz="3200" dirty="0" smtClean="0">
                <a:solidFill>
                  <a:schemeClr val="accent3">
                    <a:lumMod val="50000"/>
                  </a:schemeClr>
                </a:solidFill>
                <a:effectLst>
                  <a:outerShdw blurRad="38100" dist="38100" dir="2700000" algn="tl">
                    <a:srgbClr val="000000">
                      <a:alpha val="43137"/>
                    </a:srgbClr>
                  </a:outerShdw>
                </a:effectLst>
              </a:rPr>
              <a:t>Ejes de Gobierno en Materia de Salud</a:t>
            </a:r>
            <a:endParaRPr lang="es-MX" sz="3200" dirty="0">
              <a:solidFill>
                <a:schemeClr val="accent3">
                  <a:lumMod val="50000"/>
                </a:schemeClr>
              </a:solidFill>
              <a:effectLst>
                <a:outerShdw blurRad="38100" dist="38100" dir="2700000" algn="tl">
                  <a:srgbClr val="000000">
                    <a:alpha val="43137"/>
                  </a:srgbClr>
                </a:outerShdw>
              </a:effectLst>
            </a:endParaRPr>
          </a:p>
        </p:txBody>
      </p:sp>
      <p:sp>
        <p:nvSpPr>
          <p:cNvPr id="4" name="3 Rectángulo"/>
          <p:cNvSpPr/>
          <p:nvPr/>
        </p:nvSpPr>
        <p:spPr>
          <a:xfrm>
            <a:off x="1331640" y="1834711"/>
            <a:ext cx="6480720" cy="954107"/>
          </a:xfrm>
          <a:prstGeom prst="rect">
            <a:avLst/>
          </a:prstGeom>
        </p:spPr>
        <p:txBody>
          <a:bodyPr wrap="square">
            <a:spAutoFit/>
          </a:bodyPr>
          <a:lstStyle/>
          <a:p>
            <a:pPr algn="r"/>
            <a:r>
              <a:rPr lang="es-MX" sz="1400" i="1" dirty="0"/>
              <a:t>La salud es una condición indispensable para el bienestar de las personas y uno de los componentes fundamentales para la prosperidad y el desarrollo de nuestra Nación</a:t>
            </a:r>
          </a:p>
          <a:p>
            <a:pPr algn="r"/>
            <a:endParaRPr lang="es-MX" sz="1400" i="1" dirty="0"/>
          </a:p>
          <a:p>
            <a:pPr algn="r"/>
            <a:r>
              <a:rPr lang="es-MX" sz="1400" i="1" dirty="0"/>
              <a:t>Enrique Peña Nieto (27 Junio de </a:t>
            </a:r>
            <a:r>
              <a:rPr lang="es-MX" sz="1400" i="1" dirty="0" smtClean="0"/>
              <a:t>2013)</a:t>
            </a:r>
            <a:endParaRPr lang="es-MX" sz="1400" i="1" dirty="0"/>
          </a:p>
        </p:txBody>
      </p:sp>
      <p:sp>
        <p:nvSpPr>
          <p:cNvPr id="5" name="CuadroTexto 4"/>
          <p:cNvSpPr txBox="1"/>
          <p:nvPr/>
        </p:nvSpPr>
        <p:spPr>
          <a:xfrm>
            <a:off x="366040" y="2924944"/>
            <a:ext cx="8424936" cy="3862596"/>
          </a:xfrm>
          <a:prstGeom prst="rect">
            <a:avLst/>
          </a:prstGeom>
          <a:noFill/>
        </p:spPr>
        <p:txBody>
          <a:bodyPr wrap="square" rtlCol="0">
            <a:spAutoFit/>
          </a:bodyPr>
          <a:lstStyle/>
          <a:p>
            <a:pPr algn="just">
              <a:spcBef>
                <a:spcPts val="600"/>
              </a:spcBef>
            </a:pPr>
            <a:r>
              <a:rPr lang="es-MX" sz="2000" b="1" dirty="0">
                <a:solidFill>
                  <a:schemeClr val="accent3">
                    <a:lumMod val="50000"/>
                  </a:schemeClr>
                </a:solidFill>
              </a:rPr>
              <a:t>El derecho a la protección de la salud y la atención médica de calidad son elementos esenciales para alcanzar el México incluyente. Así se exponen los ejes de gobierno en materia de salud, donde los municipios representan un aliado importante para su desarrollo</a:t>
            </a:r>
            <a:r>
              <a:rPr lang="es-MX" sz="2000" b="1" dirty="0" smtClean="0">
                <a:solidFill>
                  <a:schemeClr val="accent3">
                    <a:lumMod val="50000"/>
                  </a:schemeClr>
                </a:solidFill>
              </a:rPr>
              <a:t>:</a:t>
            </a:r>
            <a:endParaRPr lang="es-MX" sz="2000" b="1" dirty="0">
              <a:solidFill>
                <a:schemeClr val="accent3">
                  <a:lumMod val="50000"/>
                </a:schemeClr>
              </a:solidFill>
            </a:endParaRPr>
          </a:p>
          <a:p>
            <a:pPr marL="806450" lvl="1" indent="-349250" algn="just" fontAlgn="base">
              <a:spcBef>
                <a:spcPts val="600"/>
              </a:spcBef>
              <a:buFont typeface="+mj-lt"/>
              <a:buAutoNum type="arabicPeriod"/>
            </a:pPr>
            <a:r>
              <a:rPr lang="es-MX" sz="2000" dirty="0"/>
              <a:t>Avanzar en la construcción de un Sistema Nacional de Salud Universal.</a:t>
            </a:r>
          </a:p>
          <a:p>
            <a:pPr marL="806450" lvl="1" indent="-349250" algn="just" fontAlgn="base">
              <a:spcBef>
                <a:spcPts val="600"/>
              </a:spcBef>
              <a:buFont typeface="+mj-lt"/>
              <a:buAutoNum type="arabicPeriod"/>
            </a:pPr>
            <a:r>
              <a:rPr lang="es-MX" sz="2000" b="1" dirty="0">
                <a:solidFill>
                  <a:srgbClr val="C00000"/>
                </a:solidFill>
              </a:rPr>
              <a:t>Hacer de las acciones de protección, promoción y prevención, un eje prioritario para el mejoramiento de la salud de los mexicanos.</a:t>
            </a:r>
          </a:p>
          <a:p>
            <a:pPr marL="806450" lvl="1" indent="-349250" algn="just" fontAlgn="base">
              <a:spcBef>
                <a:spcPts val="600"/>
              </a:spcBef>
              <a:buFont typeface="+mj-lt"/>
              <a:buAutoNum type="arabicPeriod"/>
            </a:pPr>
            <a:r>
              <a:rPr lang="es-MX" sz="2000" dirty="0"/>
              <a:t>Elevar la atención de la salud a la población en situación de vulnerabilidad.</a:t>
            </a:r>
          </a:p>
          <a:p>
            <a:pPr marL="806450" lvl="1" indent="-349250" algn="just" fontAlgn="base">
              <a:spcBef>
                <a:spcPts val="600"/>
              </a:spcBef>
              <a:buFont typeface="+mj-lt"/>
              <a:buAutoNum type="arabicPeriod"/>
            </a:pPr>
            <a:r>
              <a:rPr lang="es-MX" sz="2000" dirty="0"/>
              <a:t>Asegurar el acceso efectivo a servicios de calidad en la salud.</a:t>
            </a:r>
          </a:p>
          <a:p>
            <a:pPr marL="806450" lvl="1" indent="-349250" algn="just" fontAlgn="base">
              <a:spcBef>
                <a:spcPts val="600"/>
              </a:spcBef>
              <a:buFont typeface="+mj-lt"/>
              <a:buAutoNum type="arabicPeriod"/>
            </a:pPr>
            <a:r>
              <a:rPr lang="es-MX" sz="2000" dirty="0"/>
              <a:t>Promover la cooperación internacional en salud</a:t>
            </a:r>
            <a:r>
              <a:rPr lang="es-MX" sz="2000" dirty="0" smtClean="0"/>
              <a:t>.</a:t>
            </a:r>
            <a:endParaRPr lang="es-MX" sz="2000" dirty="0"/>
          </a:p>
        </p:txBody>
      </p:sp>
    </p:spTree>
    <p:extLst>
      <p:ext uri="{BB962C8B-B14F-4D97-AF65-F5344CB8AC3E}">
        <p14:creationId xmlns:p14="http://schemas.microsoft.com/office/powerpoint/2010/main" xmlns="" val="24242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250"/>
                                        <p:tgtEl>
                                          <p:spTgt spid="5">
                                            <p:txEl>
                                              <p:pRg st="0" end="0"/>
                                            </p:txEl>
                                          </p:spTgt>
                                        </p:tgtEl>
                                      </p:cBhvr>
                                    </p:animEffect>
                                    <p:anim calcmode="lin" valueType="num">
                                      <p:cBhvr>
                                        <p:cTn id="20" dur="25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250" fill="hold"/>
                                        <p:tgtEl>
                                          <p:spTgt spid="5">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fade">
                                      <p:cBhvr>
                                        <p:cTn id="24" dur="250"/>
                                        <p:tgtEl>
                                          <p:spTgt spid="5">
                                            <p:txEl>
                                              <p:pRg st="1" end="1"/>
                                            </p:txEl>
                                          </p:spTgt>
                                        </p:tgtEl>
                                      </p:cBhvr>
                                    </p:animEffect>
                                    <p:anim calcmode="lin" valueType="num">
                                      <p:cBhvr>
                                        <p:cTn id="25" dur="25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6" dur="250" fill="hold"/>
                                        <p:tgtEl>
                                          <p:spTgt spid="5">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fade">
                                      <p:cBhvr>
                                        <p:cTn id="29" dur="250"/>
                                        <p:tgtEl>
                                          <p:spTgt spid="5">
                                            <p:txEl>
                                              <p:pRg st="2" end="2"/>
                                            </p:txEl>
                                          </p:spTgt>
                                        </p:tgtEl>
                                      </p:cBhvr>
                                    </p:animEffect>
                                    <p:anim calcmode="lin" valueType="num">
                                      <p:cBhvr>
                                        <p:cTn id="30" dur="25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1" dur="250" fill="hold"/>
                                        <p:tgtEl>
                                          <p:spTgt spid="5">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fade">
                                      <p:cBhvr>
                                        <p:cTn id="34" dur="250"/>
                                        <p:tgtEl>
                                          <p:spTgt spid="5">
                                            <p:txEl>
                                              <p:pRg st="3" end="3"/>
                                            </p:txEl>
                                          </p:spTgt>
                                        </p:tgtEl>
                                      </p:cBhvr>
                                    </p:animEffect>
                                    <p:anim calcmode="lin" valueType="num">
                                      <p:cBhvr>
                                        <p:cTn id="35" dur="25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6" dur="250" fill="hold"/>
                                        <p:tgtEl>
                                          <p:spTgt spid="5">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Effect transition="in" filter="fade">
                                      <p:cBhvr>
                                        <p:cTn id="39" dur="250"/>
                                        <p:tgtEl>
                                          <p:spTgt spid="5">
                                            <p:txEl>
                                              <p:pRg st="4" end="4"/>
                                            </p:txEl>
                                          </p:spTgt>
                                        </p:tgtEl>
                                      </p:cBhvr>
                                    </p:animEffect>
                                    <p:anim calcmode="lin" valueType="num">
                                      <p:cBhvr>
                                        <p:cTn id="40" dur="25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1" dur="250" fill="hold"/>
                                        <p:tgtEl>
                                          <p:spTgt spid="5">
                                            <p:txEl>
                                              <p:pRg st="4" end="4"/>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5">
                                            <p:txEl>
                                              <p:pRg st="5" end="5"/>
                                            </p:txEl>
                                          </p:spTgt>
                                        </p:tgtEl>
                                        <p:attrNameLst>
                                          <p:attrName>style.visibility</p:attrName>
                                        </p:attrNameLst>
                                      </p:cBhvr>
                                      <p:to>
                                        <p:strVal val="visible"/>
                                      </p:to>
                                    </p:set>
                                    <p:animEffect transition="in" filter="fade">
                                      <p:cBhvr>
                                        <p:cTn id="44" dur="250"/>
                                        <p:tgtEl>
                                          <p:spTgt spid="5">
                                            <p:txEl>
                                              <p:pRg st="5" end="5"/>
                                            </p:txEl>
                                          </p:spTgt>
                                        </p:tgtEl>
                                      </p:cBhvr>
                                    </p:animEffect>
                                    <p:anim calcmode="lin" valueType="num">
                                      <p:cBhvr>
                                        <p:cTn id="45" dur="25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6" dur="25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xmlns="" val="1532736529"/>
              </p:ext>
            </p:extLst>
          </p:nvPr>
        </p:nvGraphicFramePr>
        <p:xfrm>
          <a:off x="4355976" y="1268760"/>
          <a:ext cx="3960440" cy="58334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upo 3"/>
          <p:cNvGrpSpPr/>
          <p:nvPr/>
        </p:nvGrpSpPr>
        <p:grpSpPr>
          <a:xfrm>
            <a:off x="395536" y="1340768"/>
            <a:ext cx="2880320" cy="5184576"/>
            <a:chOff x="395536" y="1340768"/>
            <a:chExt cx="2880320" cy="5184576"/>
          </a:xfrm>
        </p:grpSpPr>
        <p:sp>
          <p:nvSpPr>
            <p:cNvPr id="5" name="Pentágono 4"/>
            <p:cNvSpPr/>
            <p:nvPr/>
          </p:nvSpPr>
          <p:spPr>
            <a:xfrm>
              <a:off x="395536" y="1340768"/>
              <a:ext cx="2880320" cy="5184576"/>
            </a:xfrm>
            <a:prstGeom prst="homePlate">
              <a:avLst/>
            </a:prstGeom>
            <a:solidFill>
              <a:schemeClr val="accent3">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MX"/>
            </a:p>
          </p:txBody>
        </p:sp>
        <p:sp>
          <p:nvSpPr>
            <p:cNvPr id="3" name="2 CuadroTexto"/>
            <p:cNvSpPr txBox="1"/>
            <p:nvPr/>
          </p:nvSpPr>
          <p:spPr>
            <a:xfrm>
              <a:off x="513983" y="2348880"/>
              <a:ext cx="2761873" cy="3384376"/>
            </a:xfrm>
            <a:prstGeom prst="rect">
              <a:avLst/>
            </a:prstGeom>
          </p:spPr>
          <p:txBody>
            <a:bodyPr/>
            <a:lstStyle>
              <a:defPPr>
                <a:defRPr lang="es-MX"/>
              </a:defPPr>
              <a:lvl1pPr algn="ctr">
                <a:spcBef>
                  <a:spcPct val="0"/>
                </a:spcBef>
                <a:buNone/>
                <a:defRPr sz="3200" b="1">
                  <a:solidFill>
                    <a:schemeClr val="accent3">
                      <a:lumMod val="50000"/>
                    </a:schemeClr>
                  </a:solidFill>
                  <a:effectLst>
                    <a:outerShdw blurRad="38100" dist="38100" dir="2700000" algn="tl">
                      <a:srgbClr val="000000">
                        <a:alpha val="43137"/>
                      </a:srgbClr>
                    </a:outerShdw>
                  </a:effectLst>
                  <a:latin typeface="+mj-lt"/>
                  <a:ea typeface="+mj-ea"/>
                  <a:cs typeface="+mj-cs"/>
                </a:defRPr>
              </a:lvl1pPr>
            </a:lstStyle>
            <a:p>
              <a:pPr algn="l"/>
              <a:r>
                <a:rPr lang="es-MX" sz="2800" dirty="0">
                  <a:solidFill>
                    <a:schemeClr val="bg1"/>
                  </a:solidFill>
                </a:rPr>
                <a:t>Principales funciones municipales vinculadas</a:t>
              </a:r>
            </a:p>
            <a:p>
              <a:pPr algn="l"/>
              <a:r>
                <a:rPr lang="es-MX" sz="2800" dirty="0">
                  <a:solidFill>
                    <a:schemeClr val="bg1"/>
                  </a:solidFill>
                </a:rPr>
                <a:t>con la salud pública </a:t>
              </a:r>
              <a:r>
                <a:rPr lang="es-MX" sz="2800" dirty="0" smtClean="0">
                  <a:solidFill>
                    <a:schemeClr val="bg1"/>
                  </a:solidFill>
                </a:rPr>
                <a:t/>
              </a:r>
              <a:br>
                <a:rPr lang="es-MX" sz="2800" dirty="0" smtClean="0">
                  <a:solidFill>
                    <a:schemeClr val="bg1"/>
                  </a:solidFill>
                </a:rPr>
              </a:br>
              <a:r>
                <a:rPr lang="es-MX" sz="2800" dirty="0" smtClean="0">
                  <a:solidFill>
                    <a:schemeClr val="bg1"/>
                  </a:solidFill>
                </a:rPr>
                <a:t>(</a:t>
              </a:r>
              <a:r>
                <a:rPr lang="es-MX" sz="2800" dirty="0">
                  <a:solidFill>
                    <a:schemeClr val="bg1"/>
                  </a:solidFill>
                </a:rPr>
                <a:t>Art. 115 </a:t>
              </a:r>
              <a:r>
                <a:rPr lang="es-MX" sz="2800" dirty="0" smtClean="0">
                  <a:solidFill>
                    <a:schemeClr val="bg1"/>
                  </a:solidFill>
                </a:rPr>
                <a:t/>
              </a:r>
              <a:br>
                <a:rPr lang="es-MX" sz="2800" dirty="0" smtClean="0">
                  <a:solidFill>
                    <a:schemeClr val="bg1"/>
                  </a:solidFill>
                </a:rPr>
              </a:br>
              <a:r>
                <a:rPr lang="es-MX" sz="2800" dirty="0" smtClean="0">
                  <a:solidFill>
                    <a:schemeClr val="bg1"/>
                  </a:solidFill>
                </a:rPr>
                <a:t>Const</a:t>
              </a:r>
              <a:r>
                <a:rPr lang="es-MX" sz="2800" dirty="0">
                  <a:solidFill>
                    <a:schemeClr val="bg1"/>
                  </a:solidFill>
                </a:rPr>
                <a:t>.)</a:t>
              </a:r>
              <a:endParaRPr lang="es-ES" sz="2800" dirty="0">
                <a:solidFill>
                  <a:schemeClr val="bg1"/>
                </a:solidFill>
              </a:endParaRPr>
            </a:p>
          </p:txBody>
        </p:sp>
      </p:grpSp>
    </p:spTree>
    <p:extLst>
      <p:ext uri="{BB962C8B-B14F-4D97-AF65-F5344CB8AC3E}">
        <p14:creationId xmlns:p14="http://schemas.microsoft.com/office/powerpoint/2010/main" xmlns="" val="51899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827584" y="798096"/>
            <a:ext cx="8208912" cy="5904656"/>
            <a:chOff x="827584" y="798096"/>
            <a:chExt cx="8208912" cy="5904656"/>
          </a:xfrm>
        </p:grpSpPr>
        <p:graphicFrame>
          <p:nvGraphicFramePr>
            <p:cNvPr id="2" name="1 Diagrama"/>
            <p:cNvGraphicFramePr/>
            <p:nvPr>
              <p:extLst>
                <p:ext uri="{D42A27DB-BD31-4B8C-83A1-F6EECF244321}">
                  <p14:modId xmlns:p14="http://schemas.microsoft.com/office/powerpoint/2010/main" xmlns="" val="3337136418"/>
                </p:ext>
              </p:extLst>
            </p:nvPr>
          </p:nvGraphicFramePr>
          <p:xfrm>
            <a:off x="827584" y="798096"/>
            <a:ext cx="8208912"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CuadroTexto"/>
            <p:cNvSpPr txBox="1"/>
            <p:nvPr/>
          </p:nvSpPr>
          <p:spPr>
            <a:xfrm>
              <a:off x="1475656" y="2852936"/>
              <a:ext cx="2448272" cy="1938992"/>
            </a:xfrm>
            <a:prstGeom prst="rect">
              <a:avLst/>
            </a:prstGeom>
            <a:noFill/>
          </p:spPr>
          <p:txBody>
            <a:bodyPr wrap="square" rtlCol="0">
              <a:spAutoFit/>
            </a:bodyPr>
            <a:lstStyle/>
            <a:p>
              <a:pPr algn="ctr"/>
              <a:r>
                <a:rPr lang="es-MX" sz="2400" b="1" dirty="0" smtClean="0">
                  <a:solidFill>
                    <a:schemeClr val="bg1">
                      <a:lumMod val="95000"/>
                    </a:schemeClr>
                  </a:solidFill>
                  <a:effectLst>
                    <a:outerShdw blurRad="38100" dist="38100" dir="2700000" algn="tl">
                      <a:srgbClr val="000000">
                        <a:alpha val="43137"/>
                      </a:srgbClr>
                    </a:outerShdw>
                  </a:effectLst>
                </a:rPr>
                <a:t>Responsabilidad de los municipios y su vinculación con la salud pública</a:t>
              </a:r>
              <a:endParaRPr lang="es-MX" sz="2400" b="1" dirty="0">
                <a:solidFill>
                  <a:schemeClr val="bg1">
                    <a:lumMod val="95000"/>
                  </a:schemeClr>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xmlns="" val="385114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7544" y="2774619"/>
            <a:ext cx="2536084" cy="183151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5" name="Picture 4" descr="http://t2.gstatic.com/images?q=tbn:ANd9GcT1YEr14JCtSP9Ejh32SBvs7lz55iSaOmaI3Sc1yh1nEAnQAHS-"/>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7544" y="4677452"/>
            <a:ext cx="2536084" cy="189961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4" name="3 CuadroTexto"/>
          <p:cNvSpPr txBox="1"/>
          <p:nvPr/>
        </p:nvSpPr>
        <p:spPr>
          <a:xfrm>
            <a:off x="2627784" y="1167065"/>
            <a:ext cx="6372200" cy="1477328"/>
          </a:xfrm>
          <a:prstGeom prst="rect">
            <a:avLst/>
          </a:prstGeom>
          <a:noFill/>
        </p:spPr>
        <p:txBody>
          <a:bodyPr wrap="square" rtlCol="0">
            <a:spAutoFit/>
          </a:bodyPr>
          <a:lstStyle>
            <a:defPPr>
              <a:defRPr lang="es-MX"/>
            </a:defPPr>
            <a:lvl1pPr marL="285750" indent="-285750" algn="just">
              <a:spcBef>
                <a:spcPts val="2400"/>
              </a:spcBef>
              <a:buClr>
                <a:schemeClr val="accent3">
                  <a:lumMod val="50000"/>
                </a:schemeClr>
              </a:buClr>
              <a:buSzPct val="150000"/>
              <a:buFont typeface="Arial" panose="020B0604020202020204" pitchFamily="34" charset="0"/>
              <a:buChar char="•"/>
              <a:defRPr sz="2400"/>
            </a:lvl1pPr>
          </a:lstStyle>
          <a:p>
            <a:pPr>
              <a:spcBef>
                <a:spcPts val="600"/>
              </a:spcBef>
            </a:pPr>
            <a:r>
              <a:rPr lang="es-MX" sz="2000" dirty="0"/>
              <a:t>Ejercicios para el cuidado de la salud y activación </a:t>
            </a:r>
            <a:r>
              <a:rPr lang="es-MX" sz="2000" dirty="0" smtClean="0"/>
              <a:t>física.</a:t>
            </a:r>
            <a:endParaRPr lang="es-MX" sz="2000" dirty="0"/>
          </a:p>
          <a:p>
            <a:pPr>
              <a:spcBef>
                <a:spcPts val="600"/>
              </a:spcBef>
            </a:pPr>
            <a:r>
              <a:rPr lang="es-MX" sz="2000" dirty="0"/>
              <a:t>Actividades para la generación de alimentación </a:t>
            </a:r>
            <a:r>
              <a:rPr lang="es-MX" sz="2000" dirty="0" smtClean="0"/>
              <a:t>correcta.</a:t>
            </a:r>
            <a:endParaRPr lang="es-MX" sz="2000" dirty="0"/>
          </a:p>
          <a:p>
            <a:pPr>
              <a:spcBef>
                <a:spcPts val="600"/>
              </a:spcBef>
            </a:pPr>
            <a:r>
              <a:rPr lang="es-MX" sz="2000" dirty="0"/>
              <a:t>Posadas y transportes de Atención para la Mujer Embarazada (AME</a:t>
            </a:r>
            <a:r>
              <a:rPr lang="es-MX" sz="2000" dirty="0" smtClean="0"/>
              <a:t>).</a:t>
            </a:r>
            <a:endParaRPr lang="es-MX" sz="2000" dirty="0"/>
          </a:p>
        </p:txBody>
      </p:sp>
      <p:sp>
        <p:nvSpPr>
          <p:cNvPr id="5" name="4 Elipse"/>
          <p:cNvSpPr/>
          <p:nvPr/>
        </p:nvSpPr>
        <p:spPr>
          <a:xfrm>
            <a:off x="251520" y="1134595"/>
            <a:ext cx="2266303" cy="1441254"/>
          </a:xfrm>
          <a:prstGeom prst="ellipse">
            <a:avLst/>
          </a:prstGeom>
          <a:solidFill>
            <a:schemeClr val="accent3">
              <a:lumMod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2400" b="1" dirty="0" smtClean="0">
                <a:solidFill>
                  <a:schemeClr val="bg1"/>
                </a:solidFill>
                <a:effectLst>
                  <a:outerShdw blurRad="38100" dist="38100" dir="2700000" algn="tl">
                    <a:srgbClr val="000000">
                      <a:alpha val="43137"/>
                    </a:srgbClr>
                  </a:outerShdw>
                </a:effectLst>
              </a:rPr>
              <a:t>Bienestar social</a:t>
            </a:r>
            <a:endParaRPr lang="es-MX" sz="2400" b="1" dirty="0">
              <a:solidFill>
                <a:schemeClr val="bg1"/>
              </a:solidFill>
              <a:effectLst>
                <a:outerShdw blurRad="38100" dist="38100" dir="2700000" algn="tl">
                  <a:srgbClr val="000000">
                    <a:alpha val="43137"/>
                  </a:srgbClr>
                </a:outerShdw>
              </a:effectLst>
            </a:endParaRPr>
          </a:p>
        </p:txBody>
      </p:sp>
      <p:pic>
        <p:nvPicPr>
          <p:cNvPr id="18" name="Picture 3205"/>
          <p:cNvPicPr>
            <a:picLocks noChangeAspect="1" noChangeArrowheads="1"/>
          </p:cNvPicPr>
          <p:nvPr/>
        </p:nvPicPr>
        <p:blipFill>
          <a:blip r:embed="rId5" cstate="print"/>
          <a:srcRect/>
          <a:stretch>
            <a:fillRect/>
          </a:stretch>
        </p:blipFill>
        <p:spPr bwMode="auto">
          <a:xfrm>
            <a:off x="3293556" y="3241607"/>
            <a:ext cx="2679456" cy="2923043"/>
          </a:xfrm>
          <a:prstGeom prst="rect">
            <a:avLst/>
          </a:prstGeom>
          <a:noFill/>
          <a:ln w="9525">
            <a:noFill/>
            <a:miter lim="800000"/>
            <a:headEnd/>
            <a:tailEnd/>
          </a:ln>
        </p:spPr>
      </p:pic>
      <p:pic>
        <p:nvPicPr>
          <p:cNvPr id="19" name="Picture 2" descr="D:\foto transporte AME.JPG"/>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t="5178" b="10614"/>
          <a:stretch/>
        </p:blipFill>
        <p:spPr bwMode="auto">
          <a:xfrm>
            <a:off x="6262940" y="4677452"/>
            <a:ext cx="2536084" cy="189961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20" name="Picture 3" descr="C:\Users\new\Documents\salud ame\estf\DSC01374.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262940" y="2774619"/>
            <a:ext cx="2536084" cy="177260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xmlns="" val="255918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250"/>
                                        <p:tgtEl>
                                          <p:spTgt spid="4">
                                            <p:txEl>
                                              <p:pRg st="0" end="0"/>
                                            </p:txEl>
                                          </p:spTgt>
                                        </p:tgtEl>
                                      </p:cBhvr>
                                    </p:animEffect>
                                    <p:anim calcmode="lin" valueType="num">
                                      <p:cBhvr>
                                        <p:cTn id="14" dur="25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25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250"/>
                                        <p:tgtEl>
                                          <p:spTgt spid="4">
                                            <p:txEl>
                                              <p:pRg st="1" end="1"/>
                                            </p:txEl>
                                          </p:spTgt>
                                        </p:tgtEl>
                                      </p:cBhvr>
                                    </p:animEffect>
                                    <p:anim calcmode="lin" valueType="num">
                                      <p:cBhvr>
                                        <p:cTn id="20" dur="25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25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250"/>
                                        <p:tgtEl>
                                          <p:spTgt spid="4">
                                            <p:txEl>
                                              <p:pRg st="2" end="2"/>
                                            </p:txEl>
                                          </p:spTgt>
                                        </p:tgtEl>
                                      </p:cBhvr>
                                    </p:animEffect>
                                    <p:anim calcmode="lin" valueType="num">
                                      <p:cBhvr>
                                        <p:cTn id="26" dur="25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7" dur="25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1250"/>
                            </p:stCondLst>
                            <p:childTnLst>
                              <p:par>
                                <p:cTn id="29" presetID="53" presetClass="entr" presetSubtype="16"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250" fill="hold"/>
                                        <p:tgtEl>
                                          <p:spTgt spid="9"/>
                                        </p:tgtEl>
                                        <p:attrNameLst>
                                          <p:attrName>ppt_w</p:attrName>
                                        </p:attrNameLst>
                                      </p:cBhvr>
                                      <p:tavLst>
                                        <p:tav tm="0">
                                          <p:val>
                                            <p:fltVal val="0"/>
                                          </p:val>
                                        </p:tav>
                                        <p:tav tm="100000">
                                          <p:val>
                                            <p:strVal val="#ppt_w"/>
                                          </p:val>
                                        </p:tav>
                                      </p:tavLst>
                                    </p:anim>
                                    <p:anim calcmode="lin" valueType="num">
                                      <p:cBhvr>
                                        <p:cTn id="32" dur="250" fill="hold"/>
                                        <p:tgtEl>
                                          <p:spTgt spid="9"/>
                                        </p:tgtEl>
                                        <p:attrNameLst>
                                          <p:attrName>ppt_h</p:attrName>
                                        </p:attrNameLst>
                                      </p:cBhvr>
                                      <p:tavLst>
                                        <p:tav tm="0">
                                          <p:val>
                                            <p:fltVal val="0"/>
                                          </p:val>
                                        </p:tav>
                                        <p:tav tm="100000">
                                          <p:val>
                                            <p:strVal val="#ppt_h"/>
                                          </p:val>
                                        </p:tav>
                                      </p:tavLst>
                                    </p:anim>
                                    <p:animEffect transition="in" filter="fade">
                                      <p:cBhvr>
                                        <p:cTn id="33" dur="250"/>
                                        <p:tgtEl>
                                          <p:spTgt spid="9"/>
                                        </p:tgtEl>
                                      </p:cBhvr>
                                    </p:animEffect>
                                  </p:childTnLst>
                                </p:cTn>
                              </p:par>
                            </p:childTnLst>
                          </p:cTn>
                        </p:par>
                        <p:par>
                          <p:cTn id="34" fill="hold">
                            <p:stCondLst>
                              <p:cond delay="1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250" fill="hold"/>
                                        <p:tgtEl>
                                          <p:spTgt spid="15"/>
                                        </p:tgtEl>
                                        <p:attrNameLst>
                                          <p:attrName>ppt_w</p:attrName>
                                        </p:attrNameLst>
                                      </p:cBhvr>
                                      <p:tavLst>
                                        <p:tav tm="0">
                                          <p:val>
                                            <p:fltVal val="0"/>
                                          </p:val>
                                        </p:tav>
                                        <p:tav tm="100000">
                                          <p:val>
                                            <p:strVal val="#ppt_w"/>
                                          </p:val>
                                        </p:tav>
                                      </p:tavLst>
                                    </p:anim>
                                    <p:anim calcmode="lin" valueType="num">
                                      <p:cBhvr>
                                        <p:cTn id="38" dur="250" fill="hold"/>
                                        <p:tgtEl>
                                          <p:spTgt spid="15"/>
                                        </p:tgtEl>
                                        <p:attrNameLst>
                                          <p:attrName>ppt_h</p:attrName>
                                        </p:attrNameLst>
                                      </p:cBhvr>
                                      <p:tavLst>
                                        <p:tav tm="0">
                                          <p:val>
                                            <p:fltVal val="0"/>
                                          </p:val>
                                        </p:tav>
                                        <p:tav tm="100000">
                                          <p:val>
                                            <p:strVal val="#ppt_h"/>
                                          </p:val>
                                        </p:tav>
                                      </p:tavLst>
                                    </p:anim>
                                    <p:animEffect transition="in" filter="fade">
                                      <p:cBhvr>
                                        <p:cTn id="39" dur="250"/>
                                        <p:tgtEl>
                                          <p:spTgt spid="15"/>
                                        </p:tgtEl>
                                      </p:cBhvr>
                                    </p:animEffect>
                                  </p:childTnLst>
                                </p:cTn>
                              </p:par>
                            </p:childTnLst>
                          </p:cTn>
                        </p:par>
                        <p:par>
                          <p:cTn id="40" fill="hold">
                            <p:stCondLst>
                              <p:cond delay="1750"/>
                            </p:stCondLst>
                            <p:childTnLst>
                              <p:par>
                                <p:cTn id="41" presetID="53" presetClass="entr" presetSubtype="16"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250" fill="hold"/>
                                        <p:tgtEl>
                                          <p:spTgt spid="18"/>
                                        </p:tgtEl>
                                        <p:attrNameLst>
                                          <p:attrName>ppt_w</p:attrName>
                                        </p:attrNameLst>
                                      </p:cBhvr>
                                      <p:tavLst>
                                        <p:tav tm="0">
                                          <p:val>
                                            <p:fltVal val="0"/>
                                          </p:val>
                                        </p:tav>
                                        <p:tav tm="100000">
                                          <p:val>
                                            <p:strVal val="#ppt_w"/>
                                          </p:val>
                                        </p:tav>
                                      </p:tavLst>
                                    </p:anim>
                                    <p:anim calcmode="lin" valueType="num">
                                      <p:cBhvr>
                                        <p:cTn id="44" dur="250" fill="hold"/>
                                        <p:tgtEl>
                                          <p:spTgt spid="18"/>
                                        </p:tgtEl>
                                        <p:attrNameLst>
                                          <p:attrName>ppt_h</p:attrName>
                                        </p:attrNameLst>
                                      </p:cBhvr>
                                      <p:tavLst>
                                        <p:tav tm="0">
                                          <p:val>
                                            <p:fltVal val="0"/>
                                          </p:val>
                                        </p:tav>
                                        <p:tav tm="100000">
                                          <p:val>
                                            <p:strVal val="#ppt_h"/>
                                          </p:val>
                                        </p:tav>
                                      </p:tavLst>
                                    </p:anim>
                                    <p:animEffect transition="in" filter="fade">
                                      <p:cBhvr>
                                        <p:cTn id="45" dur="250"/>
                                        <p:tgtEl>
                                          <p:spTgt spid="18"/>
                                        </p:tgtEl>
                                      </p:cBhvr>
                                    </p:animEffect>
                                  </p:childTnLst>
                                </p:cTn>
                              </p:par>
                            </p:childTnLst>
                          </p:cTn>
                        </p:par>
                        <p:par>
                          <p:cTn id="46" fill="hold">
                            <p:stCondLst>
                              <p:cond delay="2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250" fill="hold"/>
                                        <p:tgtEl>
                                          <p:spTgt spid="19"/>
                                        </p:tgtEl>
                                        <p:attrNameLst>
                                          <p:attrName>ppt_w</p:attrName>
                                        </p:attrNameLst>
                                      </p:cBhvr>
                                      <p:tavLst>
                                        <p:tav tm="0">
                                          <p:val>
                                            <p:fltVal val="0"/>
                                          </p:val>
                                        </p:tav>
                                        <p:tav tm="100000">
                                          <p:val>
                                            <p:strVal val="#ppt_w"/>
                                          </p:val>
                                        </p:tav>
                                      </p:tavLst>
                                    </p:anim>
                                    <p:anim calcmode="lin" valueType="num">
                                      <p:cBhvr>
                                        <p:cTn id="50" dur="250" fill="hold"/>
                                        <p:tgtEl>
                                          <p:spTgt spid="19"/>
                                        </p:tgtEl>
                                        <p:attrNameLst>
                                          <p:attrName>ppt_h</p:attrName>
                                        </p:attrNameLst>
                                      </p:cBhvr>
                                      <p:tavLst>
                                        <p:tav tm="0">
                                          <p:val>
                                            <p:fltVal val="0"/>
                                          </p:val>
                                        </p:tav>
                                        <p:tav tm="100000">
                                          <p:val>
                                            <p:strVal val="#ppt_h"/>
                                          </p:val>
                                        </p:tav>
                                      </p:tavLst>
                                    </p:anim>
                                    <p:animEffect transition="in" filter="fade">
                                      <p:cBhvr>
                                        <p:cTn id="51" dur="250"/>
                                        <p:tgtEl>
                                          <p:spTgt spid="19"/>
                                        </p:tgtEl>
                                      </p:cBhvr>
                                    </p:animEffect>
                                  </p:childTnLst>
                                </p:cTn>
                              </p:par>
                            </p:childTnLst>
                          </p:cTn>
                        </p:par>
                        <p:par>
                          <p:cTn id="52" fill="hold">
                            <p:stCondLst>
                              <p:cond delay="2250"/>
                            </p:stCondLst>
                            <p:childTnLst>
                              <p:par>
                                <p:cTn id="53" presetID="53" presetClass="entr" presetSubtype="16"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250" fill="hold"/>
                                        <p:tgtEl>
                                          <p:spTgt spid="20"/>
                                        </p:tgtEl>
                                        <p:attrNameLst>
                                          <p:attrName>ppt_w</p:attrName>
                                        </p:attrNameLst>
                                      </p:cBhvr>
                                      <p:tavLst>
                                        <p:tav tm="0">
                                          <p:val>
                                            <p:fltVal val="0"/>
                                          </p:val>
                                        </p:tav>
                                        <p:tav tm="100000">
                                          <p:val>
                                            <p:strVal val="#ppt_w"/>
                                          </p:val>
                                        </p:tav>
                                      </p:tavLst>
                                    </p:anim>
                                    <p:anim calcmode="lin" valueType="num">
                                      <p:cBhvr>
                                        <p:cTn id="56" dur="250" fill="hold"/>
                                        <p:tgtEl>
                                          <p:spTgt spid="20"/>
                                        </p:tgtEl>
                                        <p:attrNameLst>
                                          <p:attrName>ppt_h</p:attrName>
                                        </p:attrNameLst>
                                      </p:cBhvr>
                                      <p:tavLst>
                                        <p:tav tm="0">
                                          <p:val>
                                            <p:fltVal val="0"/>
                                          </p:val>
                                        </p:tav>
                                        <p:tav tm="100000">
                                          <p:val>
                                            <p:strVal val="#ppt_h"/>
                                          </p:val>
                                        </p:tav>
                                      </p:tavLst>
                                    </p:anim>
                                    <p:animEffect transition="in" filter="fade">
                                      <p:cBhvr>
                                        <p:cTn id="57" dur="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1412776"/>
            <a:ext cx="9144000" cy="584775"/>
          </a:xfrm>
          <a:prstGeom prst="rect">
            <a:avLst/>
          </a:prstGeom>
          <a:noFill/>
        </p:spPr>
        <p:txBody>
          <a:bodyPr wrap="square" rtlCol="0">
            <a:spAutoFit/>
          </a:bodyPr>
          <a:lstStyle/>
          <a:p>
            <a:pPr algn="ctr"/>
            <a:r>
              <a:rPr lang="es-MX" sz="3200" b="1" dirty="0" smtClean="0">
                <a:solidFill>
                  <a:schemeClr val="accent3">
                    <a:lumMod val="50000"/>
                  </a:schemeClr>
                </a:solidFill>
                <a:effectLst>
                  <a:outerShdw blurRad="38100" dist="38100" dir="2700000" algn="tl">
                    <a:srgbClr val="000000">
                      <a:alpha val="43137"/>
                    </a:srgbClr>
                  </a:outerShdw>
                </a:effectLst>
              </a:rPr>
              <a:t>Salud Pública </a:t>
            </a:r>
            <a:endParaRPr lang="es-MX" sz="3200" b="1" dirty="0">
              <a:solidFill>
                <a:schemeClr val="accent3">
                  <a:lumMod val="50000"/>
                </a:schemeClr>
              </a:solidFill>
              <a:effectLst>
                <a:outerShdw blurRad="38100" dist="38100" dir="2700000" algn="tl">
                  <a:srgbClr val="000000">
                    <a:alpha val="43137"/>
                  </a:srgbClr>
                </a:outerShdw>
              </a:effectLst>
            </a:endParaRPr>
          </a:p>
        </p:txBody>
      </p:sp>
      <p:sp>
        <p:nvSpPr>
          <p:cNvPr id="2" name="CuadroTexto 1"/>
          <p:cNvSpPr txBox="1"/>
          <p:nvPr/>
        </p:nvSpPr>
        <p:spPr>
          <a:xfrm>
            <a:off x="611560" y="2492896"/>
            <a:ext cx="7920880" cy="3416320"/>
          </a:xfrm>
          <a:prstGeom prst="rect">
            <a:avLst/>
          </a:prstGeom>
          <a:noFill/>
        </p:spPr>
        <p:txBody>
          <a:bodyPr wrap="square" rtlCol="0">
            <a:spAutoFit/>
          </a:bodyPr>
          <a:lstStyle/>
          <a:p>
            <a:pPr algn="just">
              <a:lnSpc>
                <a:spcPct val="150000"/>
              </a:lnSpc>
            </a:pPr>
            <a:r>
              <a:rPr lang="es-MX" sz="2400" dirty="0" smtClean="0"/>
              <a:t>“La </a:t>
            </a:r>
            <a:r>
              <a:rPr lang="es-MX" sz="2400" dirty="0"/>
              <a:t>Salud Pública es el esfuerzo organizado de la sociedad, principalmente a través de sus instituciones de carácter público, para mejorar, promover, proteger y restaurar la salud de las poblaciones por medio de actuaciones de alcance </a:t>
            </a:r>
            <a:r>
              <a:rPr lang="es-MX" sz="2400" dirty="0" smtClean="0"/>
              <a:t>colectivo”</a:t>
            </a:r>
            <a:endParaRPr lang="es-MX" sz="2400" dirty="0"/>
          </a:p>
          <a:p>
            <a:pPr algn="r">
              <a:lnSpc>
                <a:spcPct val="150000"/>
              </a:lnSpc>
            </a:pPr>
            <a:r>
              <a:rPr lang="es-MX" sz="2400" i="1" dirty="0">
                <a:solidFill>
                  <a:schemeClr val="accent3">
                    <a:lumMod val="50000"/>
                  </a:schemeClr>
                </a:solidFill>
              </a:rPr>
              <a:t>(OPS 2002</a:t>
            </a:r>
            <a:r>
              <a:rPr lang="es-MX" sz="2400" i="1" dirty="0" smtClean="0">
                <a:solidFill>
                  <a:schemeClr val="accent3">
                    <a:lumMod val="50000"/>
                  </a:schemeClr>
                </a:solidFill>
              </a:rPr>
              <a:t>)</a:t>
            </a:r>
            <a:endParaRPr lang="es-MX" sz="2400" i="1" dirty="0">
              <a:solidFill>
                <a:schemeClr val="accent3">
                  <a:lumMod val="50000"/>
                </a:schemeClr>
              </a:solidFill>
            </a:endParaRPr>
          </a:p>
        </p:txBody>
      </p:sp>
    </p:spTree>
    <p:extLst>
      <p:ext uri="{BB962C8B-B14F-4D97-AF65-F5344CB8AC3E}">
        <p14:creationId xmlns:p14="http://schemas.microsoft.com/office/powerpoint/2010/main" xmlns="" val="66064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50"/>
                                        <p:tgtEl>
                                          <p:spTgt spid="2"/>
                                        </p:tgtEl>
                                      </p:cBhvr>
                                    </p:animEffect>
                                    <p:anim calcmode="lin" valueType="num">
                                      <p:cBhvr>
                                        <p:cTn id="14" dur="250" fill="hold"/>
                                        <p:tgtEl>
                                          <p:spTgt spid="2"/>
                                        </p:tgtEl>
                                        <p:attrNameLst>
                                          <p:attrName>ppt_x</p:attrName>
                                        </p:attrNameLst>
                                      </p:cBhvr>
                                      <p:tavLst>
                                        <p:tav tm="0">
                                          <p:val>
                                            <p:strVal val="#ppt_x"/>
                                          </p:val>
                                        </p:tav>
                                        <p:tav tm="100000">
                                          <p:val>
                                            <p:strVal val="#ppt_x"/>
                                          </p:val>
                                        </p:tav>
                                      </p:tavLst>
                                    </p:anim>
                                    <p:anim calcmode="lin" valueType="num">
                                      <p:cBhvr>
                                        <p:cTn id="15" dur="2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5"/>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sharpenSoften amount="25000"/>
                    </a14:imgEffect>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539552" y="2875506"/>
            <a:ext cx="2520280" cy="184987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46803" name="Picture 19" descr="IMG01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651797" y="4850529"/>
            <a:ext cx="2187422" cy="186292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4" name="3 Imagen"/>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043608" y="4848155"/>
            <a:ext cx="2484276" cy="186529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 name="1 Imagen"/>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3184619" y="2875506"/>
            <a:ext cx="1309806" cy="185225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8" name="7 CuadroTexto"/>
          <p:cNvSpPr txBox="1"/>
          <p:nvPr/>
        </p:nvSpPr>
        <p:spPr>
          <a:xfrm>
            <a:off x="3101019" y="1311576"/>
            <a:ext cx="5760640" cy="1092607"/>
          </a:xfrm>
          <a:prstGeom prst="rect">
            <a:avLst/>
          </a:prstGeom>
          <a:noFill/>
        </p:spPr>
        <p:txBody>
          <a:bodyPr wrap="square" rtlCol="0">
            <a:spAutoFit/>
          </a:bodyPr>
          <a:lstStyle>
            <a:defPPr>
              <a:defRPr lang="es-MX"/>
            </a:defPPr>
            <a:lvl1pPr marL="285750" indent="-285750" algn="just">
              <a:spcBef>
                <a:spcPts val="600"/>
              </a:spcBef>
              <a:buClr>
                <a:schemeClr val="accent3">
                  <a:lumMod val="50000"/>
                </a:schemeClr>
              </a:buClr>
              <a:buSzPct val="150000"/>
              <a:buFont typeface="Arial" panose="020B0604020202020204" pitchFamily="34" charset="0"/>
              <a:buChar char="•"/>
              <a:defRPr sz="2000"/>
            </a:lvl1pPr>
          </a:lstStyle>
          <a:p>
            <a:r>
              <a:rPr lang="es-MX" dirty="0"/>
              <a:t>Recolección de basura, saneamiento básico y conservación del </a:t>
            </a:r>
            <a:r>
              <a:rPr lang="es-MX" dirty="0" smtClean="0"/>
              <a:t>entorno.</a:t>
            </a:r>
            <a:endParaRPr lang="es-MX" dirty="0"/>
          </a:p>
          <a:p>
            <a:r>
              <a:rPr lang="es-MX" dirty="0"/>
              <a:t>Agua potable y promoción de medidas de </a:t>
            </a:r>
            <a:r>
              <a:rPr lang="es-MX" dirty="0" smtClean="0"/>
              <a:t>higiene.</a:t>
            </a:r>
            <a:endParaRPr lang="es-MX" dirty="0"/>
          </a:p>
        </p:txBody>
      </p:sp>
      <p:pic>
        <p:nvPicPr>
          <p:cNvPr id="19" name="Picture 18" descr="diferentes 013"/>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619679" y="2875506"/>
            <a:ext cx="2465394" cy="184987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20" name="Picture 4"/>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955361" y="4848156"/>
            <a:ext cx="2217039" cy="186916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1" name="Picture 2" descr="http://t3.gstatic.com/images?q=tbn:ANd9GcS5GNCPPnm5n37DqneSJSTv6ZAuCTdx6SbBITmt9XdjDl1jTLoKaQ"/>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7179706" y="2875506"/>
            <a:ext cx="1483719" cy="1759760"/>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4 Elipse"/>
          <p:cNvSpPr/>
          <p:nvPr/>
        </p:nvSpPr>
        <p:spPr>
          <a:xfrm>
            <a:off x="323528" y="1158917"/>
            <a:ext cx="2448272" cy="1397924"/>
          </a:xfrm>
          <a:prstGeom prst="ellipse">
            <a:avLst/>
          </a:prstGeom>
          <a:solidFill>
            <a:schemeClr val="accent3">
              <a:lumMod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2400" b="1" dirty="0">
                <a:solidFill>
                  <a:schemeClr val="bg1"/>
                </a:solidFill>
                <a:effectLst>
                  <a:outerShdw blurRad="38100" dist="38100" dir="2700000" algn="tl">
                    <a:srgbClr val="000000">
                      <a:alpha val="43137"/>
                    </a:srgbClr>
                  </a:outerShdw>
                </a:effectLst>
              </a:rPr>
              <a:t>Servicios públicos municipales</a:t>
            </a:r>
          </a:p>
        </p:txBody>
      </p:sp>
    </p:spTree>
    <p:extLst>
      <p:ext uri="{BB962C8B-B14F-4D97-AF65-F5344CB8AC3E}">
        <p14:creationId xmlns:p14="http://schemas.microsoft.com/office/powerpoint/2010/main" xmlns="" val="289090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250"/>
                                        <p:tgtEl>
                                          <p:spTgt spid="8">
                                            <p:txEl>
                                              <p:pRg st="0" end="0"/>
                                            </p:txEl>
                                          </p:spTgt>
                                        </p:tgtEl>
                                      </p:cBhvr>
                                    </p:animEffect>
                                    <p:anim calcmode="lin" valueType="num">
                                      <p:cBhvr>
                                        <p:cTn id="14" dur="25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5" dur="25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fade">
                                      <p:cBhvr>
                                        <p:cTn id="19" dur="250"/>
                                        <p:tgtEl>
                                          <p:spTgt spid="8">
                                            <p:txEl>
                                              <p:pRg st="1" end="1"/>
                                            </p:txEl>
                                          </p:spTgt>
                                        </p:tgtEl>
                                      </p:cBhvr>
                                    </p:animEffect>
                                    <p:anim calcmode="lin" valueType="num">
                                      <p:cBhvr>
                                        <p:cTn id="20" dur="25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1" dur="25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250" fill="hold"/>
                                        <p:tgtEl>
                                          <p:spTgt spid="22"/>
                                        </p:tgtEl>
                                        <p:attrNameLst>
                                          <p:attrName>ppt_w</p:attrName>
                                        </p:attrNameLst>
                                      </p:cBhvr>
                                      <p:tavLst>
                                        <p:tav tm="0">
                                          <p:val>
                                            <p:fltVal val="0"/>
                                          </p:val>
                                        </p:tav>
                                        <p:tav tm="100000">
                                          <p:val>
                                            <p:strVal val="#ppt_w"/>
                                          </p:val>
                                        </p:tav>
                                      </p:tavLst>
                                    </p:anim>
                                    <p:anim calcmode="lin" valueType="num">
                                      <p:cBhvr>
                                        <p:cTn id="26" dur="250" fill="hold"/>
                                        <p:tgtEl>
                                          <p:spTgt spid="22"/>
                                        </p:tgtEl>
                                        <p:attrNameLst>
                                          <p:attrName>ppt_h</p:attrName>
                                        </p:attrNameLst>
                                      </p:cBhvr>
                                      <p:tavLst>
                                        <p:tav tm="0">
                                          <p:val>
                                            <p:fltVal val="0"/>
                                          </p:val>
                                        </p:tav>
                                        <p:tav tm="100000">
                                          <p:val>
                                            <p:strVal val="#ppt_h"/>
                                          </p:val>
                                        </p:tav>
                                      </p:tavLst>
                                    </p:anim>
                                    <p:animEffect transition="in" filter="fade">
                                      <p:cBhvr>
                                        <p:cTn id="27" dur="250"/>
                                        <p:tgtEl>
                                          <p:spTgt spid="22"/>
                                        </p:tgtEl>
                                      </p:cBhvr>
                                    </p:animEffect>
                                  </p:childTnLst>
                                </p:cTn>
                              </p:par>
                            </p:childTnLst>
                          </p:cTn>
                        </p:par>
                        <p:par>
                          <p:cTn id="28" fill="hold">
                            <p:stCondLst>
                              <p:cond delay="1250"/>
                            </p:stCondLst>
                            <p:childTnLst>
                              <p:par>
                                <p:cTn id="29" presetID="53" presetClass="entr" presetSubtype="16" fill="hold" nodeType="afterEffect">
                                  <p:stCondLst>
                                    <p:cond delay="0"/>
                                  </p:stCondLst>
                                  <p:childTnLst>
                                    <p:set>
                                      <p:cBhvr>
                                        <p:cTn id="30" dur="1" fill="hold">
                                          <p:stCondLst>
                                            <p:cond delay="0"/>
                                          </p:stCondLst>
                                        </p:cTn>
                                        <p:tgtEl>
                                          <p:spTgt spid="246803"/>
                                        </p:tgtEl>
                                        <p:attrNameLst>
                                          <p:attrName>style.visibility</p:attrName>
                                        </p:attrNameLst>
                                      </p:cBhvr>
                                      <p:to>
                                        <p:strVal val="visible"/>
                                      </p:to>
                                    </p:set>
                                    <p:anim calcmode="lin" valueType="num">
                                      <p:cBhvr>
                                        <p:cTn id="31" dur="250" fill="hold"/>
                                        <p:tgtEl>
                                          <p:spTgt spid="246803"/>
                                        </p:tgtEl>
                                        <p:attrNameLst>
                                          <p:attrName>ppt_w</p:attrName>
                                        </p:attrNameLst>
                                      </p:cBhvr>
                                      <p:tavLst>
                                        <p:tav tm="0">
                                          <p:val>
                                            <p:fltVal val="0"/>
                                          </p:val>
                                        </p:tav>
                                        <p:tav tm="100000">
                                          <p:val>
                                            <p:strVal val="#ppt_w"/>
                                          </p:val>
                                        </p:tav>
                                      </p:tavLst>
                                    </p:anim>
                                    <p:anim calcmode="lin" valueType="num">
                                      <p:cBhvr>
                                        <p:cTn id="32" dur="250" fill="hold"/>
                                        <p:tgtEl>
                                          <p:spTgt spid="246803"/>
                                        </p:tgtEl>
                                        <p:attrNameLst>
                                          <p:attrName>ppt_h</p:attrName>
                                        </p:attrNameLst>
                                      </p:cBhvr>
                                      <p:tavLst>
                                        <p:tav tm="0">
                                          <p:val>
                                            <p:fltVal val="0"/>
                                          </p:val>
                                        </p:tav>
                                        <p:tav tm="100000">
                                          <p:val>
                                            <p:strVal val="#ppt_h"/>
                                          </p:val>
                                        </p:tav>
                                      </p:tavLst>
                                    </p:anim>
                                    <p:animEffect transition="in" filter="fade">
                                      <p:cBhvr>
                                        <p:cTn id="33" dur="250"/>
                                        <p:tgtEl>
                                          <p:spTgt spid="246803"/>
                                        </p:tgtEl>
                                      </p:cBhvr>
                                    </p:animEffect>
                                  </p:childTnLst>
                                </p:cTn>
                              </p:par>
                            </p:childTnLst>
                          </p:cTn>
                        </p:par>
                        <p:par>
                          <p:cTn id="34" fill="hold">
                            <p:stCondLst>
                              <p:cond delay="1500"/>
                            </p:stCondLst>
                            <p:childTnLst>
                              <p:par>
                                <p:cTn id="35" presetID="53" presetClass="entr" presetSubtype="16"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250" fill="hold"/>
                                        <p:tgtEl>
                                          <p:spTgt spid="4"/>
                                        </p:tgtEl>
                                        <p:attrNameLst>
                                          <p:attrName>ppt_w</p:attrName>
                                        </p:attrNameLst>
                                      </p:cBhvr>
                                      <p:tavLst>
                                        <p:tav tm="0">
                                          <p:val>
                                            <p:fltVal val="0"/>
                                          </p:val>
                                        </p:tav>
                                        <p:tav tm="100000">
                                          <p:val>
                                            <p:strVal val="#ppt_w"/>
                                          </p:val>
                                        </p:tav>
                                      </p:tavLst>
                                    </p:anim>
                                    <p:anim calcmode="lin" valueType="num">
                                      <p:cBhvr>
                                        <p:cTn id="38" dur="250" fill="hold"/>
                                        <p:tgtEl>
                                          <p:spTgt spid="4"/>
                                        </p:tgtEl>
                                        <p:attrNameLst>
                                          <p:attrName>ppt_h</p:attrName>
                                        </p:attrNameLst>
                                      </p:cBhvr>
                                      <p:tavLst>
                                        <p:tav tm="0">
                                          <p:val>
                                            <p:fltVal val="0"/>
                                          </p:val>
                                        </p:tav>
                                        <p:tav tm="100000">
                                          <p:val>
                                            <p:strVal val="#ppt_h"/>
                                          </p:val>
                                        </p:tav>
                                      </p:tavLst>
                                    </p:anim>
                                    <p:animEffect transition="in" filter="fade">
                                      <p:cBhvr>
                                        <p:cTn id="39" dur="250"/>
                                        <p:tgtEl>
                                          <p:spTgt spid="4"/>
                                        </p:tgtEl>
                                      </p:cBhvr>
                                    </p:animEffect>
                                  </p:childTnLst>
                                </p:cTn>
                              </p:par>
                            </p:childTnLst>
                          </p:cTn>
                        </p:par>
                        <p:par>
                          <p:cTn id="40" fill="hold">
                            <p:stCondLst>
                              <p:cond delay="1750"/>
                            </p:stCondLst>
                            <p:childTnLst>
                              <p:par>
                                <p:cTn id="41" presetID="53" presetClass="entr" presetSubtype="16" fill="hold" nodeType="after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p:cTn id="43" dur="250" fill="hold"/>
                                        <p:tgtEl>
                                          <p:spTgt spid="2"/>
                                        </p:tgtEl>
                                        <p:attrNameLst>
                                          <p:attrName>ppt_w</p:attrName>
                                        </p:attrNameLst>
                                      </p:cBhvr>
                                      <p:tavLst>
                                        <p:tav tm="0">
                                          <p:val>
                                            <p:fltVal val="0"/>
                                          </p:val>
                                        </p:tav>
                                        <p:tav tm="100000">
                                          <p:val>
                                            <p:strVal val="#ppt_w"/>
                                          </p:val>
                                        </p:tav>
                                      </p:tavLst>
                                    </p:anim>
                                    <p:anim calcmode="lin" valueType="num">
                                      <p:cBhvr>
                                        <p:cTn id="44" dur="250" fill="hold"/>
                                        <p:tgtEl>
                                          <p:spTgt spid="2"/>
                                        </p:tgtEl>
                                        <p:attrNameLst>
                                          <p:attrName>ppt_h</p:attrName>
                                        </p:attrNameLst>
                                      </p:cBhvr>
                                      <p:tavLst>
                                        <p:tav tm="0">
                                          <p:val>
                                            <p:fltVal val="0"/>
                                          </p:val>
                                        </p:tav>
                                        <p:tav tm="100000">
                                          <p:val>
                                            <p:strVal val="#ppt_h"/>
                                          </p:val>
                                        </p:tav>
                                      </p:tavLst>
                                    </p:anim>
                                    <p:animEffect transition="in" filter="fade">
                                      <p:cBhvr>
                                        <p:cTn id="45" dur="250"/>
                                        <p:tgtEl>
                                          <p:spTgt spid="2"/>
                                        </p:tgtEl>
                                      </p:cBhvr>
                                    </p:animEffect>
                                  </p:childTnLst>
                                </p:cTn>
                              </p:par>
                            </p:childTnLst>
                          </p:cTn>
                        </p:par>
                        <p:par>
                          <p:cTn id="46" fill="hold">
                            <p:stCondLst>
                              <p:cond delay="2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250" fill="hold"/>
                                        <p:tgtEl>
                                          <p:spTgt spid="19"/>
                                        </p:tgtEl>
                                        <p:attrNameLst>
                                          <p:attrName>ppt_w</p:attrName>
                                        </p:attrNameLst>
                                      </p:cBhvr>
                                      <p:tavLst>
                                        <p:tav tm="0">
                                          <p:val>
                                            <p:fltVal val="0"/>
                                          </p:val>
                                        </p:tav>
                                        <p:tav tm="100000">
                                          <p:val>
                                            <p:strVal val="#ppt_w"/>
                                          </p:val>
                                        </p:tav>
                                      </p:tavLst>
                                    </p:anim>
                                    <p:anim calcmode="lin" valueType="num">
                                      <p:cBhvr>
                                        <p:cTn id="50" dur="250" fill="hold"/>
                                        <p:tgtEl>
                                          <p:spTgt spid="19"/>
                                        </p:tgtEl>
                                        <p:attrNameLst>
                                          <p:attrName>ppt_h</p:attrName>
                                        </p:attrNameLst>
                                      </p:cBhvr>
                                      <p:tavLst>
                                        <p:tav tm="0">
                                          <p:val>
                                            <p:fltVal val="0"/>
                                          </p:val>
                                        </p:tav>
                                        <p:tav tm="100000">
                                          <p:val>
                                            <p:strVal val="#ppt_h"/>
                                          </p:val>
                                        </p:tav>
                                      </p:tavLst>
                                    </p:anim>
                                    <p:animEffect transition="in" filter="fade">
                                      <p:cBhvr>
                                        <p:cTn id="51" dur="250"/>
                                        <p:tgtEl>
                                          <p:spTgt spid="19"/>
                                        </p:tgtEl>
                                      </p:cBhvr>
                                    </p:animEffect>
                                  </p:childTnLst>
                                </p:cTn>
                              </p:par>
                            </p:childTnLst>
                          </p:cTn>
                        </p:par>
                        <p:par>
                          <p:cTn id="52" fill="hold">
                            <p:stCondLst>
                              <p:cond delay="2250"/>
                            </p:stCondLst>
                            <p:childTnLst>
                              <p:par>
                                <p:cTn id="53" presetID="53" presetClass="entr" presetSubtype="16"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250" fill="hold"/>
                                        <p:tgtEl>
                                          <p:spTgt spid="20"/>
                                        </p:tgtEl>
                                        <p:attrNameLst>
                                          <p:attrName>ppt_w</p:attrName>
                                        </p:attrNameLst>
                                      </p:cBhvr>
                                      <p:tavLst>
                                        <p:tav tm="0">
                                          <p:val>
                                            <p:fltVal val="0"/>
                                          </p:val>
                                        </p:tav>
                                        <p:tav tm="100000">
                                          <p:val>
                                            <p:strVal val="#ppt_w"/>
                                          </p:val>
                                        </p:tav>
                                      </p:tavLst>
                                    </p:anim>
                                    <p:anim calcmode="lin" valueType="num">
                                      <p:cBhvr>
                                        <p:cTn id="56" dur="250" fill="hold"/>
                                        <p:tgtEl>
                                          <p:spTgt spid="20"/>
                                        </p:tgtEl>
                                        <p:attrNameLst>
                                          <p:attrName>ppt_h</p:attrName>
                                        </p:attrNameLst>
                                      </p:cBhvr>
                                      <p:tavLst>
                                        <p:tav tm="0">
                                          <p:val>
                                            <p:fltVal val="0"/>
                                          </p:val>
                                        </p:tav>
                                        <p:tav tm="100000">
                                          <p:val>
                                            <p:strVal val="#ppt_h"/>
                                          </p:val>
                                        </p:tav>
                                      </p:tavLst>
                                    </p:anim>
                                    <p:animEffect transition="in" filter="fade">
                                      <p:cBhvr>
                                        <p:cTn id="57" dur="250"/>
                                        <p:tgtEl>
                                          <p:spTgt spid="20"/>
                                        </p:tgtEl>
                                      </p:cBhvr>
                                    </p:animEffect>
                                  </p:childTnLst>
                                </p:cTn>
                              </p:par>
                            </p:childTnLst>
                          </p:cTn>
                        </p:par>
                        <p:par>
                          <p:cTn id="58" fill="hold">
                            <p:stCondLst>
                              <p:cond delay="2500"/>
                            </p:stCondLst>
                            <p:childTnLst>
                              <p:par>
                                <p:cTn id="59" presetID="53" presetClass="entr" presetSubtype="16"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250" fill="hold"/>
                                        <p:tgtEl>
                                          <p:spTgt spid="21"/>
                                        </p:tgtEl>
                                        <p:attrNameLst>
                                          <p:attrName>ppt_w</p:attrName>
                                        </p:attrNameLst>
                                      </p:cBhvr>
                                      <p:tavLst>
                                        <p:tav tm="0">
                                          <p:val>
                                            <p:fltVal val="0"/>
                                          </p:val>
                                        </p:tav>
                                        <p:tav tm="100000">
                                          <p:val>
                                            <p:strVal val="#ppt_w"/>
                                          </p:val>
                                        </p:tav>
                                      </p:tavLst>
                                    </p:anim>
                                    <p:anim calcmode="lin" valueType="num">
                                      <p:cBhvr>
                                        <p:cTn id="62" dur="250" fill="hold"/>
                                        <p:tgtEl>
                                          <p:spTgt spid="21"/>
                                        </p:tgtEl>
                                        <p:attrNameLst>
                                          <p:attrName>ppt_h</p:attrName>
                                        </p:attrNameLst>
                                      </p:cBhvr>
                                      <p:tavLst>
                                        <p:tav tm="0">
                                          <p:val>
                                            <p:fltVal val="0"/>
                                          </p:val>
                                        </p:tav>
                                        <p:tav tm="100000">
                                          <p:val>
                                            <p:strVal val="#ppt_h"/>
                                          </p:val>
                                        </p:tav>
                                      </p:tavLst>
                                    </p:anim>
                                    <p:animEffect transition="in" filter="fade">
                                      <p:cBhvr>
                                        <p:cTn id="63"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07290" y="4709055"/>
            <a:ext cx="2848375" cy="189546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4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568000" y="2858579"/>
            <a:ext cx="2265680" cy="169707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7" name="16 Imagen"/>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27584" y="2858579"/>
            <a:ext cx="2550515" cy="169707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8" name="17 Imagen"/>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860032" y="4709055"/>
            <a:ext cx="2858734" cy="189546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9" name="18 Imagen"/>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012160" y="2858579"/>
            <a:ext cx="2550246" cy="169707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2 Rectángulo"/>
          <p:cNvSpPr/>
          <p:nvPr/>
        </p:nvSpPr>
        <p:spPr>
          <a:xfrm>
            <a:off x="3419872" y="1268760"/>
            <a:ext cx="5472608" cy="1400383"/>
          </a:xfrm>
          <a:prstGeom prst="rect">
            <a:avLst/>
          </a:prstGeom>
          <a:noFill/>
        </p:spPr>
        <p:txBody>
          <a:bodyPr wrap="square" rtlCol="0">
            <a:spAutoFit/>
          </a:bodyPr>
          <a:lstStyle/>
          <a:p>
            <a:pPr marL="285750" indent="-285750" algn="just">
              <a:spcBef>
                <a:spcPts val="600"/>
              </a:spcBef>
              <a:buClr>
                <a:schemeClr val="accent3">
                  <a:lumMod val="50000"/>
                </a:schemeClr>
              </a:buClr>
              <a:buSzPct val="150000"/>
              <a:buFont typeface="Arial" panose="020B0604020202020204" pitchFamily="34" charset="0"/>
              <a:buChar char="•"/>
            </a:pPr>
            <a:r>
              <a:rPr lang="es-MX" sz="2000" dirty="0"/>
              <a:t>Establecimiento de puntos de control de alcohol en </a:t>
            </a:r>
            <a:r>
              <a:rPr lang="es-MX" sz="2000" dirty="0" smtClean="0"/>
              <a:t>aliento.</a:t>
            </a:r>
            <a:endParaRPr lang="es-MX" sz="2000" dirty="0"/>
          </a:p>
          <a:p>
            <a:pPr marL="285750" indent="-285750" algn="just">
              <a:spcBef>
                <a:spcPts val="600"/>
              </a:spcBef>
              <a:buClr>
                <a:schemeClr val="accent3">
                  <a:lumMod val="50000"/>
                </a:schemeClr>
              </a:buClr>
              <a:buSzPct val="150000"/>
              <a:buFont typeface="Arial" panose="020B0604020202020204" pitchFamily="34" charset="0"/>
              <a:buChar char="•"/>
            </a:pPr>
            <a:r>
              <a:rPr lang="es-MX" sz="2000" dirty="0"/>
              <a:t>Fortalecimiento de las acciones y de los programas de seguridad </a:t>
            </a:r>
            <a:r>
              <a:rPr lang="es-MX" sz="2000" dirty="0" smtClean="0"/>
              <a:t>vial.</a:t>
            </a:r>
            <a:endParaRPr lang="es-MX" sz="2000" dirty="0"/>
          </a:p>
        </p:txBody>
      </p:sp>
      <p:sp>
        <p:nvSpPr>
          <p:cNvPr id="12" name="4 Elipse"/>
          <p:cNvSpPr/>
          <p:nvPr/>
        </p:nvSpPr>
        <p:spPr>
          <a:xfrm>
            <a:off x="323528" y="1238988"/>
            <a:ext cx="2603880" cy="1397924"/>
          </a:xfrm>
          <a:prstGeom prst="ellipse">
            <a:avLst/>
          </a:prstGeom>
          <a:solidFill>
            <a:schemeClr val="accent3">
              <a:lumMod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2400" b="1" dirty="0">
                <a:solidFill>
                  <a:schemeClr val="bg1"/>
                </a:solidFill>
                <a:effectLst>
                  <a:outerShdw blurRad="38100" dist="38100" dir="2700000" algn="tl">
                    <a:srgbClr val="000000">
                      <a:alpha val="43137"/>
                    </a:srgbClr>
                  </a:outerShdw>
                </a:effectLst>
              </a:rPr>
              <a:t>Orden y seguridad pública</a:t>
            </a:r>
          </a:p>
        </p:txBody>
      </p:sp>
    </p:spTree>
    <p:extLst>
      <p:ext uri="{BB962C8B-B14F-4D97-AF65-F5344CB8AC3E}">
        <p14:creationId xmlns:p14="http://schemas.microsoft.com/office/powerpoint/2010/main" xmlns="" val="278157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50"/>
                                        <p:tgtEl>
                                          <p:spTgt spid="3">
                                            <p:txEl>
                                              <p:pRg st="0" end="0"/>
                                            </p:txEl>
                                          </p:spTgt>
                                        </p:tgtEl>
                                      </p:cBhvr>
                                    </p:animEffect>
                                    <p:anim calcmode="lin" valueType="num">
                                      <p:cBhvr>
                                        <p:cTn id="14"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50"/>
                                        <p:tgtEl>
                                          <p:spTgt spid="3">
                                            <p:txEl>
                                              <p:pRg st="1" end="1"/>
                                            </p:txEl>
                                          </p:spTgt>
                                        </p:tgtEl>
                                      </p:cBhvr>
                                    </p:animEffect>
                                    <p:anim calcmode="lin" valueType="num">
                                      <p:cBhvr>
                                        <p:cTn id="20" dur="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53" presetClass="entr" presetSubtype="16"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250" fill="hold"/>
                                        <p:tgtEl>
                                          <p:spTgt spid="11"/>
                                        </p:tgtEl>
                                        <p:attrNameLst>
                                          <p:attrName>ppt_w</p:attrName>
                                        </p:attrNameLst>
                                      </p:cBhvr>
                                      <p:tavLst>
                                        <p:tav tm="0">
                                          <p:val>
                                            <p:fltVal val="0"/>
                                          </p:val>
                                        </p:tav>
                                        <p:tav tm="100000">
                                          <p:val>
                                            <p:strVal val="#ppt_w"/>
                                          </p:val>
                                        </p:tav>
                                      </p:tavLst>
                                    </p:anim>
                                    <p:anim calcmode="lin" valueType="num">
                                      <p:cBhvr>
                                        <p:cTn id="26" dur="250" fill="hold"/>
                                        <p:tgtEl>
                                          <p:spTgt spid="11"/>
                                        </p:tgtEl>
                                        <p:attrNameLst>
                                          <p:attrName>ppt_h</p:attrName>
                                        </p:attrNameLst>
                                      </p:cBhvr>
                                      <p:tavLst>
                                        <p:tav tm="0">
                                          <p:val>
                                            <p:fltVal val="0"/>
                                          </p:val>
                                        </p:tav>
                                        <p:tav tm="100000">
                                          <p:val>
                                            <p:strVal val="#ppt_h"/>
                                          </p:val>
                                        </p:tav>
                                      </p:tavLst>
                                    </p:anim>
                                    <p:animEffect transition="in" filter="fade">
                                      <p:cBhvr>
                                        <p:cTn id="27" dur="250"/>
                                        <p:tgtEl>
                                          <p:spTgt spid="11"/>
                                        </p:tgtEl>
                                      </p:cBhvr>
                                    </p:animEffect>
                                  </p:childTnLst>
                                </p:cTn>
                              </p:par>
                            </p:childTnLst>
                          </p:cTn>
                        </p:par>
                        <p:par>
                          <p:cTn id="28" fill="hold">
                            <p:stCondLst>
                              <p:cond delay="1250"/>
                            </p:stCondLst>
                            <p:childTnLst>
                              <p:par>
                                <p:cTn id="29" presetID="53" presetClass="entr" presetSubtype="16"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250" fill="hold"/>
                                        <p:tgtEl>
                                          <p:spTgt spid="5"/>
                                        </p:tgtEl>
                                        <p:attrNameLst>
                                          <p:attrName>ppt_w</p:attrName>
                                        </p:attrNameLst>
                                      </p:cBhvr>
                                      <p:tavLst>
                                        <p:tav tm="0">
                                          <p:val>
                                            <p:fltVal val="0"/>
                                          </p:val>
                                        </p:tav>
                                        <p:tav tm="100000">
                                          <p:val>
                                            <p:strVal val="#ppt_w"/>
                                          </p:val>
                                        </p:tav>
                                      </p:tavLst>
                                    </p:anim>
                                    <p:anim calcmode="lin" valueType="num">
                                      <p:cBhvr>
                                        <p:cTn id="32" dur="250" fill="hold"/>
                                        <p:tgtEl>
                                          <p:spTgt spid="5"/>
                                        </p:tgtEl>
                                        <p:attrNameLst>
                                          <p:attrName>ppt_h</p:attrName>
                                        </p:attrNameLst>
                                      </p:cBhvr>
                                      <p:tavLst>
                                        <p:tav tm="0">
                                          <p:val>
                                            <p:fltVal val="0"/>
                                          </p:val>
                                        </p:tav>
                                        <p:tav tm="100000">
                                          <p:val>
                                            <p:strVal val="#ppt_h"/>
                                          </p:val>
                                        </p:tav>
                                      </p:tavLst>
                                    </p:anim>
                                    <p:animEffect transition="in" filter="fade">
                                      <p:cBhvr>
                                        <p:cTn id="33" dur="250"/>
                                        <p:tgtEl>
                                          <p:spTgt spid="5"/>
                                        </p:tgtEl>
                                      </p:cBhvr>
                                    </p:animEffect>
                                  </p:childTnLst>
                                </p:cTn>
                              </p:par>
                            </p:childTnLst>
                          </p:cTn>
                        </p:par>
                        <p:par>
                          <p:cTn id="34" fill="hold">
                            <p:stCondLst>
                              <p:cond delay="1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250" fill="hold"/>
                                        <p:tgtEl>
                                          <p:spTgt spid="17"/>
                                        </p:tgtEl>
                                        <p:attrNameLst>
                                          <p:attrName>ppt_w</p:attrName>
                                        </p:attrNameLst>
                                      </p:cBhvr>
                                      <p:tavLst>
                                        <p:tav tm="0">
                                          <p:val>
                                            <p:fltVal val="0"/>
                                          </p:val>
                                        </p:tav>
                                        <p:tav tm="100000">
                                          <p:val>
                                            <p:strVal val="#ppt_w"/>
                                          </p:val>
                                        </p:tav>
                                      </p:tavLst>
                                    </p:anim>
                                    <p:anim calcmode="lin" valueType="num">
                                      <p:cBhvr>
                                        <p:cTn id="38" dur="250" fill="hold"/>
                                        <p:tgtEl>
                                          <p:spTgt spid="17"/>
                                        </p:tgtEl>
                                        <p:attrNameLst>
                                          <p:attrName>ppt_h</p:attrName>
                                        </p:attrNameLst>
                                      </p:cBhvr>
                                      <p:tavLst>
                                        <p:tav tm="0">
                                          <p:val>
                                            <p:fltVal val="0"/>
                                          </p:val>
                                        </p:tav>
                                        <p:tav tm="100000">
                                          <p:val>
                                            <p:strVal val="#ppt_h"/>
                                          </p:val>
                                        </p:tav>
                                      </p:tavLst>
                                    </p:anim>
                                    <p:animEffect transition="in" filter="fade">
                                      <p:cBhvr>
                                        <p:cTn id="39" dur="250"/>
                                        <p:tgtEl>
                                          <p:spTgt spid="17"/>
                                        </p:tgtEl>
                                      </p:cBhvr>
                                    </p:animEffect>
                                  </p:childTnLst>
                                </p:cTn>
                              </p:par>
                            </p:childTnLst>
                          </p:cTn>
                        </p:par>
                        <p:par>
                          <p:cTn id="40" fill="hold">
                            <p:stCondLst>
                              <p:cond delay="1750"/>
                            </p:stCondLst>
                            <p:childTnLst>
                              <p:par>
                                <p:cTn id="41" presetID="53" presetClass="entr" presetSubtype="16"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250" fill="hold"/>
                                        <p:tgtEl>
                                          <p:spTgt spid="18"/>
                                        </p:tgtEl>
                                        <p:attrNameLst>
                                          <p:attrName>ppt_w</p:attrName>
                                        </p:attrNameLst>
                                      </p:cBhvr>
                                      <p:tavLst>
                                        <p:tav tm="0">
                                          <p:val>
                                            <p:fltVal val="0"/>
                                          </p:val>
                                        </p:tav>
                                        <p:tav tm="100000">
                                          <p:val>
                                            <p:strVal val="#ppt_w"/>
                                          </p:val>
                                        </p:tav>
                                      </p:tavLst>
                                    </p:anim>
                                    <p:anim calcmode="lin" valueType="num">
                                      <p:cBhvr>
                                        <p:cTn id="44" dur="250" fill="hold"/>
                                        <p:tgtEl>
                                          <p:spTgt spid="18"/>
                                        </p:tgtEl>
                                        <p:attrNameLst>
                                          <p:attrName>ppt_h</p:attrName>
                                        </p:attrNameLst>
                                      </p:cBhvr>
                                      <p:tavLst>
                                        <p:tav tm="0">
                                          <p:val>
                                            <p:fltVal val="0"/>
                                          </p:val>
                                        </p:tav>
                                        <p:tav tm="100000">
                                          <p:val>
                                            <p:strVal val="#ppt_h"/>
                                          </p:val>
                                        </p:tav>
                                      </p:tavLst>
                                    </p:anim>
                                    <p:animEffect transition="in" filter="fade">
                                      <p:cBhvr>
                                        <p:cTn id="45" dur="250"/>
                                        <p:tgtEl>
                                          <p:spTgt spid="18"/>
                                        </p:tgtEl>
                                      </p:cBhvr>
                                    </p:animEffect>
                                  </p:childTnLst>
                                </p:cTn>
                              </p:par>
                            </p:childTnLst>
                          </p:cTn>
                        </p:par>
                        <p:par>
                          <p:cTn id="46" fill="hold">
                            <p:stCondLst>
                              <p:cond delay="2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250" fill="hold"/>
                                        <p:tgtEl>
                                          <p:spTgt spid="19"/>
                                        </p:tgtEl>
                                        <p:attrNameLst>
                                          <p:attrName>ppt_w</p:attrName>
                                        </p:attrNameLst>
                                      </p:cBhvr>
                                      <p:tavLst>
                                        <p:tav tm="0">
                                          <p:val>
                                            <p:fltVal val="0"/>
                                          </p:val>
                                        </p:tav>
                                        <p:tav tm="100000">
                                          <p:val>
                                            <p:strVal val="#ppt_w"/>
                                          </p:val>
                                        </p:tav>
                                      </p:tavLst>
                                    </p:anim>
                                    <p:anim calcmode="lin" valueType="num">
                                      <p:cBhvr>
                                        <p:cTn id="50" dur="250" fill="hold"/>
                                        <p:tgtEl>
                                          <p:spTgt spid="19"/>
                                        </p:tgtEl>
                                        <p:attrNameLst>
                                          <p:attrName>ppt_h</p:attrName>
                                        </p:attrNameLst>
                                      </p:cBhvr>
                                      <p:tavLst>
                                        <p:tav tm="0">
                                          <p:val>
                                            <p:fltVal val="0"/>
                                          </p:val>
                                        </p:tav>
                                        <p:tav tm="100000">
                                          <p:val>
                                            <p:strVal val="#ppt_h"/>
                                          </p:val>
                                        </p:tav>
                                      </p:tavLst>
                                    </p:anim>
                                    <p:animEffect transition="in" filter="fade">
                                      <p:cBhvr>
                                        <p:cTn id="51" dur="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3707904" y="1309160"/>
            <a:ext cx="5040089" cy="1092607"/>
          </a:xfrm>
          <a:prstGeom prst="rect">
            <a:avLst/>
          </a:prstGeom>
          <a:noFill/>
          <a:extLst/>
        </p:spPr>
        <p:txBody>
          <a:bodyPr wrap="square" rtlCol="0">
            <a:spAutoFit/>
          </a:bodyPr>
          <a:lstStyle>
            <a:defPPr>
              <a:defRPr lang="es-MX"/>
            </a:defPPr>
            <a:lvl1pPr marL="285750" indent="-285750" algn="just">
              <a:spcBef>
                <a:spcPts val="600"/>
              </a:spcBef>
              <a:buClr>
                <a:schemeClr val="accent3">
                  <a:lumMod val="50000"/>
                </a:schemeClr>
              </a:buClr>
              <a:buSzPct val="150000"/>
              <a:buFont typeface="Arial" panose="020B0604020202020204" pitchFamily="34" charset="0"/>
              <a:buChar char="•"/>
              <a:defRPr sz="2000"/>
            </a:lvl1pPr>
          </a:lstStyle>
          <a:p>
            <a:r>
              <a:rPr lang="es-MX" dirty="0"/>
              <a:t>Programas de </a:t>
            </a:r>
            <a:r>
              <a:rPr lang="es-MX" dirty="0" smtClean="0"/>
              <a:t>esparcimiento.</a:t>
            </a:r>
            <a:endParaRPr lang="es-MX" dirty="0"/>
          </a:p>
          <a:p>
            <a:r>
              <a:rPr lang="es-MX" dirty="0"/>
              <a:t>Programas municipales de prevención de </a:t>
            </a:r>
            <a:r>
              <a:rPr lang="es-MX" dirty="0" smtClean="0"/>
              <a:t>adicciones.</a:t>
            </a:r>
            <a:endParaRPr lang="es-MX" dirty="0"/>
          </a:p>
        </p:txBody>
      </p:sp>
      <p:pic>
        <p:nvPicPr>
          <p:cNvPr id="2" name="1 Imagen"/>
          <p:cNvPicPr>
            <a:picLocks noChangeAspect="1"/>
          </p:cNvPicPr>
          <p:nvPr/>
        </p:nvPicPr>
        <p:blipFill>
          <a:blip r:embed="rId3" cstate="print">
            <a:extLst>
              <a:ext uri="{BEBA8EAE-BF5A-486C-A8C5-ECC9F3942E4B}">
                <a14:imgProps xmlns:a14="http://schemas.microsoft.com/office/drawing/2010/main" xmlns="">
                  <a14:imgLayer r:embed="rId4">
                    <a14:imgEffect>
                      <a14:sharpenSoften amount="25000"/>
                    </a14:imgEffect>
                  </a14:imgLayer>
                </a14:imgProps>
              </a:ext>
              <a:ext uri="{28A0092B-C50C-407E-A947-70E740481C1C}">
                <a14:useLocalDpi xmlns:a14="http://schemas.microsoft.com/office/drawing/2010/main" xmlns="" val="0"/>
              </a:ext>
            </a:extLst>
          </a:blip>
          <a:stretch>
            <a:fillRect/>
          </a:stretch>
        </p:blipFill>
        <p:spPr>
          <a:xfrm>
            <a:off x="3128277" y="4869160"/>
            <a:ext cx="2780011" cy="172819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4 Imagen"/>
          <p:cNvPicPr>
            <a:picLocks noChangeAspect="1"/>
          </p:cNvPicPr>
          <p:nvPr/>
        </p:nvPicPr>
        <p:blipFill>
          <a:blip r:embed="rId5" cstate="print">
            <a:extLst>
              <a:ext uri="{BEBA8EAE-BF5A-486C-A8C5-ECC9F3942E4B}">
                <a14:imgProps xmlns:a14="http://schemas.microsoft.com/office/drawing/2010/main" xmlns="">
                  <a14:imgLayer r:embed="rId6">
                    <a14:imgEffect>
                      <a14:sharpenSoften amount="25000"/>
                    </a14:imgEffect>
                  </a14:imgLayer>
                </a14:imgProps>
              </a:ext>
              <a:ext uri="{28A0092B-C50C-407E-A947-70E740481C1C}">
                <a14:useLocalDpi xmlns:a14="http://schemas.microsoft.com/office/drawing/2010/main" xmlns="" val="0"/>
              </a:ext>
            </a:extLst>
          </a:blip>
          <a:stretch>
            <a:fillRect/>
          </a:stretch>
        </p:blipFill>
        <p:spPr>
          <a:xfrm>
            <a:off x="472182" y="4869160"/>
            <a:ext cx="2469807" cy="172819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8" name="Picture 20"/>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517929" y="2951259"/>
            <a:ext cx="2808312" cy="173120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19" name="18 Imagen"/>
          <p:cNvPicPr>
            <a:picLocks noChangeAspect="1"/>
          </p:cNvPicPr>
          <p:nvPr/>
        </p:nvPicPr>
        <p:blipFill>
          <a:blip r:embed="rId8" cstate="print">
            <a:extLst>
              <a:ext uri="{BEBA8EAE-BF5A-486C-A8C5-ECC9F3942E4B}">
                <a14:imgProps xmlns:a14="http://schemas.microsoft.com/office/drawing/2010/main" xmlns="">
                  <a14:imgLayer r:embed="rId9">
                    <a14:imgEffect>
                      <a14:sharpenSoften amount="25000"/>
                    </a14:imgEffect>
                  </a14:imgLayer>
                </a14:imgProps>
              </a:ext>
              <a:ext uri="{28A0092B-C50C-407E-A947-70E740481C1C}">
                <a14:useLocalDpi xmlns:a14="http://schemas.microsoft.com/office/drawing/2010/main" xmlns="" val="0"/>
              </a:ext>
            </a:extLst>
          </a:blip>
          <a:stretch>
            <a:fillRect/>
          </a:stretch>
        </p:blipFill>
        <p:spPr>
          <a:xfrm>
            <a:off x="6094576" y="4869161"/>
            <a:ext cx="2506733" cy="172819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0" name="19 Imagen"/>
          <p:cNvPicPr>
            <a:picLocks noChangeAspect="1"/>
          </p:cNvPicPr>
          <p:nvPr/>
        </p:nvPicPr>
        <p:blipFill>
          <a:blip r:embed="rId10" cstate="print">
            <a:extLst>
              <a:ext uri="{BEBA8EAE-BF5A-486C-A8C5-ECC9F3942E4B}">
                <a14:imgProps xmlns:a14="http://schemas.microsoft.com/office/drawing/2010/main" xmlns="">
                  <a14:imgLayer r:embed="rId11">
                    <a14:imgEffect>
                      <a14:sharpenSoften amount="25000"/>
                    </a14:imgEffect>
                    <a14:imgEffect>
                      <a14:brightnessContrast bright="20000" contrast="-20000"/>
                    </a14:imgEffect>
                  </a14:imgLayer>
                </a14:imgProps>
              </a:ext>
              <a:ext uri="{28A0092B-C50C-407E-A947-70E740481C1C}">
                <a14:useLocalDpi xmlns:a14="http://schemas.microsoft.com/office/drawing/2010/main" xmlns="" val="0"/>
              </a:ext>
            </a:extLst>
          </a:blip>
          <a:stretch>
            <a:fillRect/>
          </a:stretch>
        </p:blipFill>
        <p:spPr>
          <a:xfrm>
            <a:off x="4564855" y="2958492"/>
            <a:ext cx="3059442" cy="172397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1" name="4 Elipse"/>
          <p:cNvSpPr/>
          <p:nvPr/>
        </p:nvSpPr>
        <p:spPr>
          <a:xfrm>
            <a:off x="280404" y="1095947"/>
            <a:ext cx="3076567" cy="1656398"/>
          </a:xfrm>
          <a:prstGeom prst="ellipse">
            <a:avLst/>
          </a:prstGeom>
          <a:solidFill>
            <a:schemeClr val="accent3">
              <a:lumMod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2400" b="1" dirty="0">
                <a:solidFill>
                  <a:schemeClr val="bg1"/>
                </a:solidFill>
                <a:effectLst>
                  <a:outerShdw blurRad="38100" dist="38100" dir="2700000" algn="tl">
                    <a:srgbClr val="000000">
                      <a:alpha val="43137"/>
                    </a:srgbClr>
                  </a:outerShdw>
                </a:effectLst>
              </a:rPr>
              <a:t>Actividades </a:t>
            </a:r>
            <a:r>
              <a:rPr lang="es-MX" sz="2400" b="1" dirty="0" smtClean="0">
                <a:solidFill>
                  <a:schemeClr val="bg1"/>
                </a:solidFill>
                <a:effectLst>
                  <a:outerShdw blurRad="38100" dist="38100" dir="2700000" algn="tl">
                    <a:srgbClr val="000000">
                      <a:alpha val="43137"/>
                    </a:srgbClr>
                  </a:outerShdw>
                </a:effectLst>
              </a:rPr>
              <a:t>particulares</a:t>
            </a:r>
            <a:br>
              <a:rPr lang="es-MX" sz="2400" b="1" dirty="0" smtClean="0">
                <a:solidFill>
                  <a:schemeClr val="bg1"/>
                </a:solidFill>
                <a:effectLst>
                  <a:outerShdw blurRad="38100" dist="38100" dir="2700000" algn="tl">
                    <a:srgbClr val="000000">
                      <a:alpha val="43137"/>
                    </a:srgbClr>
                  </a:outerShdw>
                </a:effectLst>
              </a:rPr>
            </a:br>
            <a:r>
              <a:rPr lang="es-MX" sz="2400" b="1" dirty="0" smtClean="0">
                <a:solidFill>
                  <a:schemeClr val="bg1"/>
                </a:solidFill>
                <a:effectLst>
                  <a:outerShdw blurRad="38100" dist="38100" dir="2700000" algn="tl">
                    <a:srgbClr val="000000">
                      <a:alpha val="43137"/>
                    </a:srgbClr>
                  </a:outerShdw>
                </a:effectLst>
              </a:rPr>
              <a:t>/</a:t>
            </a:r>
            <a:r>
              <a:rPr lang="es-MX" sz="2400" b="1" dirty="0">
                <a:solidFill>
                  <a:schemeClr val="bg1"/>
                </a:solidFill>
                <a:effectLst>
                  <a:outerShdw blurRad="38100" dist="38100" dir="2700000" algn="tl">
                    <a:srgbClr val="000000">
                      <a:alpha val="43137"/>
                    </a:srgbClr>
                  </a:outerShdw>
                </a:effectLst>
              </a:rPr>
              <a:t>infracciones y sanciones</a:t>
            </a:r>
          </a:p>
        </p:txBody>
      </p:sp>
    </p:spTree>
    <p:extLst>
      <p:ext uri="{BB962C8B-B14F-4D97-AF65-F5344CB8AC3E}">
        <p14:creationId xmlns:p14="http://schemas.microsoft.com/office/powerpoint/2010/main" xmlns="" val="358875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250"/>
                                        <p:tgtEl>
                                          <p:spTgt spid="8">
                                            <p:txEl>
                                              <p:pRg st="0" end="0"/>
                                            </p:txEl>
                                          </p:spTgt>
                                        </p:tgtEl>
                                      </p:cBhvr>
                                    </p:animEffect>
                                    <p:anim calcmode="lin" valueType="num">
                                      <p:cBhvr>
                                        <p:cTn id="14" dur="25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5" dur="25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fade">
                                      <p:cBhvr>
                                        <p:cTn id="19" dur="250"/>
                                        <p:tgtEl>
                                          <p:spTgt spid="8">
                                            <p:txEl>
                                              <p:pRg st="1" end="1"/>
                                            </p:txEl>
                                          </p:spTgt>
                                        </p:tgtEl>
                                      </p:cBhvr>
                                    </p:animEffect>
                                    <p:anim calcmode="lin" valueType="num">
                                      <p:cBhvr>
                                        <p:cTn id="20" dur="25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1" dur="25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53" presetClass="entr" presetSubtype="16"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250" fill="hold"/>
                                        <p:tgtEl>
                                          <p:spTgt spid="2"/>
                                        </p:tgtEl>
                                        <p:attrNameLst>
                                          <p:attrName>ppt_w</p:attrName>
                                        </p:attrNameLst>
                                      </p:cBhvr>
                                      <p:tavLst>
                                        <p:tav tm="0">
                                          <p:val>
                                            <p:fltVal val="0"/>
                                          </p:val>
                                        </p:tav>
                                        <p:tav tm="100000">
                                          <p:val>
                                            <p:strVal val="#ppt_w"/>
                                          </p:val>
                                        </p:tav>
                                      </p:tavLst>
                                    </p:anim>
                                    <p:anim calcmode="lin" valueType="num">
                                      <p:cBhvr>
                                        <p:cTn id="26" dur="250" fill="hold"/>
                                        <p:tgtEl>
                                          <p:spTgt spid="2"/>
                                        </p:tgtEl>
                                        <p:attrNameLst>
                                          <p:attrName>ppt_h</p:attrName>
                                        </p:attrNameLst>
                                      </p:cBhvr>
                                      <p:tavLst>
                                        <p:tav tm="0">
                                          <p:val>
                                            <p:fltVal val="0"/>
                                          </p:val>
                                        </p:tav>
                                        <p:tav tm="100000">
                                          <p:val>
                                            <p:strVal val="#ppt_h"/>
                                          </p:val>
                                        </p:tav>
                                      </p:tavLst>
                                    </p:anim>
                                    <p:animEffect transition="in" filter="fade">
                                      <p:cBhvr>
                                        <p:cTn id="27" dur="250"/>
                                        <p:tgtEl>
                                          <p:spTgt spid="2"/>
                                        </p:tgtEl>
                                      </p:cBhvr>
                                    </p:animEffect>
                                  </p:childTnLst>
                                </p:cTn>
                              </p:par>
                            </p:childTnLst>
                          </p:cTn>
                        </p:par>
                        <p:par>
                          <p:cTn id="28" fill="hold">
                            <p:stCondLst>
                              <p:cond delay="1250"/>
                            </p:stCondLst>
                            <p:childTnLst>
                              <p:par>
                                <p:cTn id="29" presetID="53" presetClass="entr" presetSubtype="16"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250" fill="hold"/>
                                        <p:tgtEl>
                                          <p:spTgt spid="5"/>
                                        </p:tgtEl>
                                        <p:attrNameLst>
                                          <p:attrName>ppt_w</p:attrName>
                                        </p:attrNameLst>
                                      </p:cBhvr>
                                      <p:tavLst>
                                        <p:tav tm="0">
                                          <p:val>
                                            <p:fltVal val="0"/>
                                          </p:val>
                                        </p:tav>
                                        <p:tav tm="100000">
                                          <p:val>
                                            <p:strVal val="#ppt_w"/>
                                          </p:val>
                                        </p:tav>
                                      </p:tavLst>
                                    </p:anim>
                                    <p:anim calcmode="lin" valueType="num">
                                      <p:cBhvr>
                                        <p:cTn id="32" dur="250" fill="hold"/>
                                        <p:tgtEl>
                                          <p:spTgt spid="5"/>
                                        </p:tgtEl>
                                        <p:attrNameLst>
                                          <p:attrName>ppt_h</p:attrName>
                                        </p:attrNameLst>
                                      </p:cBhvr>
                                      <p:tavLst>
                                        <p:tav tm="0">
                                          <p:val>
                                            <p:fltVal val="0"/>
                                          </p:val>
                                        </p:tav>
                                        <p:tav tm="100000">
                                          <p:val>
                                            <p:strVal val="#ppt_h"/>
                                          </p:val>
                                        </p:tav>
                                      </p:tavLst>
                                    </p:anim>
                                    <p:animEffect transition="in" filter="fade">
                                      <p:cBhvr>
                                        <p:cTn id="33" dur="250"/>
                                        <p:tgtEl>
                                          <p:spTgt spid="5"/>
                                        </p:tgtEl>
                                      </p:cBhvr>
                                    </p:animEffect>
                                  </p:childTnLst>
                                </p:cTn>
                              </p:par>
                            </p:childTnLst>
                          </p:cTn>
                        </p:par>
                        <p:par>
                          <p:cTn id="34" fill="hold">
                            <p:stCondLst>
                              <p:cond delay="1500"/>
                            </p:stCondLst>
                            <p:childTnLst>
                              <p:par>
                                <p:cTn id="35" presetID="53" presetClass="entr" presetSubtype="16"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250" fill="hold"/>
                                        <p:tgtEl>
                                          <p:spTgt spid="18"/>
                                        </p:tgtEl>
                                        <p:attrNameLst>
                                          <p:attrName>ppt_w</p:attrName>
                                        </p:attrNameLst>
                                      </p:cBhvr>
                                      <p:tavLst>
                                        <p:tav tm="0">
                                          <p:val>
                                            <p:fltVal val="0"/>
                                          </p:val>
                                        </p:tav>
                                        <p:tav tm="100000">
                                          <p:val>
                                            <p:strVal val="#ppt_w"/>
                                          </p:val>
                                        </p:tav>
                                      </p:tavLst>
                                    </p:anim>
                                    <p:anim calcmode="lin" valueType="num">
                                      <p:cBhvr>
                                        <p:cTn id="38" dur="250" fill="hold"/>
                                        <p:tgtEl>
                                          <p:spTgt spid="18"/>
                                        </p:tgtEl>
                                        <p:attrNameLst>
                                          <p:attrName>ppt_h</p:attrName>
                                        </p:attrNameLst>
                                      </p:cBhvr>
                                      <p:tavLst>
                                        <p:tav tm="0">
                                          <p:val>
                                            <p:fltVal val="0"/>
                                          </p:val>
                                        </p:tav>
                                        <p:tav tm="100000">
                                          <p:val>
                                            <p:strVal val="#ppt_h"/>
                                          </p:val>
                                        </p:tav>
                                      </p:tavLst>
                                    </p:anim>
                                    <p:animEffect transition="in" filter="fade">
                                      <p:cBhvr>
                                        <p:cTn id="39" dur="250"/>
                                        <p:tgtEl>
                                          <p:spTgt spid="18"/>
                                        </p:tgtEl>
                                      </p:cBhvr>
                                    </p:animEffect>
                                  </p:childTnLst>
                                </p:cTn>
                              </p:par>
                            </p:childTnLst>
                          </p:cTn>
                        </p:par>
                        <p:par>
                          <p:cTn id="40" fill="hold">
                            <p:stCondLst>
                              <p:cond delay="1750"/>
                            </p:stCondLst>
                            <p:childTnLst>
                              <p:par>
                                <p:cTn id="41" presetID="53" presetClass="entr" presetSubtype="16"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250" fill="hold"/>
                                        <p:tgtEl>
                                          <p:spTgt spid="19"/>
                                        </p:tgtEl>
                                        <p:attrNameLst>
                                          <p:attrName>ppt_w</p:attrName>
                                        </p:attrNameLst>
                                      </p:cBhvr>
                                      <p:tavLst>
                                        <p:tav tm="0">
                                          <p:val>
                                            <p:fltVal val="0"/>
                                          </p:val>
                                        </p:tav>
                                        <p:tav tm="100000">
                                          <p:val>
                                            <p:strVal val="#ppt_w"/>
                                          </p:val>
                                        </p:tav>
                                      </p:tavLst>
                                    </p:anim>
                                    <p:anim calcmode="lin" valueType="num">
                                      <p:cBhvr>
                                        <p:cTn id="44" dur="250" fill="hold"/>
                                        <p:tgtEl>
                                          <p:spTgt spid="19"/>
                                        </p:tgtEl>
                                        <p:attrNameLst>
                                          <p:attrName>ppt_h</p:attrName>
                                        </p:attrNameLst>
                                      </p:cBhvr>
                                      <p:tavLst>
                                        <p:tav tm="0">
                                          <p:val>
                                            <p:fltVal val="0"/>
                                          </p:val>
                                        </p:tav>
                                        <p:tav tm="100000">
                                          <p:val>
                                            <p:strVal val="#ppt_h"/>
                                          </p:val>
                                        </p:tav>
                                      </p:tavLst>
                                    </p:anim>
                                    <p:animEffect transition="in" filter="fade">
                                      <p:cBhvr>
                                        <p:cTn id="45" dur="250"/>
                                        <p:tgtEl>
                                          <p:spTgt spid="19"/>
                                        </p:tgtEl>
                                      </p:cBhvr>
                                    </p:animEffect>
                                  </p:childTnLst>
                                </p:cTn>
                              </p:par>
                            </p:childTnLst>
                          </p:cTn>
                        </p:par>
                        <p:par>
                          <p:cTn id="46" fill="hold">
                            <p:stCondLst>
                              <p:cond delay="2000"/>
                            </p:stCondLst>
                            <p:childTnLst>
                              <p:par>
                                <p:cTn id="47" presetID="53" presetClass="entr" presetSubtype="16"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250" fill="hold"/>
                                        <p:tgtEl>
                                          <p:spTgt spid="20"/>
                                        </p:tgtEl>
                                        <p:attrNameLst>
                                          <p:attrName>ppt_w</p:attrName>
                                        </p:attrNameLst>
                                      </p:cBhvr>
                                      <p:tavLst>
                                        <p:tav tm="0">
                                          <p:val>
                                            <p:fltVal val="0"/>
                                          </p:val>
                                        </p:tav>
                                        <p:tav tm="100000">
                                          <p:val>
                                            <p:strVal val="#ppt_w"/>
                                          </p:val>
                                        </p:tav>
                                      </p:tavLst>
                                    </p:anim>
                                    <p:anim calcmode="lin" valueType="num">
                                      <p:cBhvr>
                                        <p:cTn id="50" dur="250" fill="hold"/>
                                        <p:tgtEl>
                                          <p:spTgt spid="20"/>
                                        </p:tgtEl>
                                        <p:attrNameLst>
                                          <p:attrName>ppt_h</p:attrName>
                                        </p:attrNameLst>
                                      </p:cBhvr>
                                      <p:tavLst>
                                        <p:tav tm="0">
                                          <p:val>
                                            <p:fltVal val="0"/>
                                          </p:val>
                                        </p:tav>
                                        <p:tav tm="100000">
                                          <p:val>
                                            <p:strVal val="#ppt_h"/>
                                          </p:val>
                                        </p:tav>
                                      </p:tavLst>
                                    </p:anim>
                                    <p:animEffect transition="in" filter="fade">
                                      <p:cBhvr>
                                        <p:cTn id="51" dur="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3085727" y="1276292"/>
            <a:ext cx="5660906" cy="1092607"/>
          </a:xfrm>
          <a:prstGeom prst="rect">
            <a:avLst/>
          </a:prstGeom>
          <a:noFill/>
          <a:extLst/>
        </p:spPr>
        <p:txBody>
          <a:bodyPr wrap="square" rtlCol="0">
            <a:spAutoFit/>
          </a:bodyPr>
          <a:lstStyle>
            <a:defPPr>
              <a:defRPr lang="es-MX"/>
            </a:defPPr>
            <a:lvl1pPr marL="285750" indent="-285750" algn="just">
              <a:spcBef>
                <a:spcPts val="600"/>
              </a:spcBef>
              <a:buClr>
                <a:schemeClr val="accent3">
                  <a:lumMod val="50000"/>
                </a:schemeClr>
              </a:buClr>
              <a:buSzPct val="150000"/>
              <a:buFont typeface="Arial" panose="020B0604020202020204" pitchFamily="34" charset="0"/>
              <a:buChar char="•"/>
              <a:defRPr sz="2000"/>
            </a:lvl1pPr>
          </a:lstStyle>
          <a:p>
            <a:r>
              <a:rPr lang="es-MX" dirty="0"/>
              <a:t>Recolección de basura (reducción, reciclaje y reutilización</a:t>
            </a:r>
            <a:r>
              <a:rPr lang="es-MX" dirty="0" smtClean="0"/>
              <a:t>).</a:t>
            </a:r>
            <a:endParaRPr lang="es-MX" dirty="0"/>
          </a:p>
          <a:p>
            <a:r>
              <a:rPr lang="es-MX" dirty="0"/>
              <a:t> </a:t>
            </a:r>
            <a:r>
              <a:rPr lang="es-MX" dirty="0" smtClean="0"/>
              <a:t>Reforestación.</a:t>
            </a:r>
            <a:endParaRPr lang="es-MX" dirty="0"/>
          </a:p>
        </p:txBody>
      </p:sp>
      <p:pic>
        <p:nvPicPr>
          <p:cNvPr id="8" name="7 Imagen"/>
          <p:cNvPicPr>
            <a:picLocks noChangeAspect="1"/>
          </p:cNvPicPr>
          <p:nvPr/>
        </p:nvPicPr>
        <p:blipFill>
          <a:blip r:embed="rId3" cstate="print">
            <a:extLst>
              <a:ext uri="{BEBA8EAE-BF5A-486C-A8C5-ECC9F3942E4B}">
                <a14:imgProps xmlns:a14="http://schemas.microsoft.com/office/drawing/2010/main" xmlns="">
                  <a14:imgLayer r:embed="rId4">
                    <a14:imgEffect>
                      <a14:sharpenSoften amount="25000"/>
                    </a14:imgEffect>
                    <a14:imgEffect>
                      <a14:brightnessContrast bright="20000"/>
                    </a14:imgEffect>
                  </a14:imgLayer>
                </a14:imgProps>
              </a:ext>
              <a:ext uri="{28A0092B-C50C-407E-A947-70E740481C1C}">
                <a14:useLocalDpi xmlns:a14="http://schemas.microsoft.com/office/drawing/2010/main" xmlns="" val="0"/>
              </a:ext>
            </a:extLst>
          </a:blip>
          <a:stretch>
            <a:fillRect/>
          </a:stretch>
        </p:blipFill>
        <p:spPr>
          <a:xfrm>
            <a:off x="3378751" y="4791964"/>
            <a:ext cx="2537429" cy="190307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9" name="8 Imagen"/>
          <p:cNvPicPr>
            <a:picLocks noChangeAspect="1"/>
          </p:cNvPicPr>
          <p:nvPr/>
        </p:nvPicPr>
        <p:blipFill>
          <a:blip r:embed="rId5" cstate="print">
            <a:extLst>
              <a:ext uri="{BEBA8EAE-BF5A-486C-A8C5-ECC9F3942E4B}">
                <a14:imgProps xmlns:a14="http://schemas.microsoft.com/office/drawing/2010/main" xmlns="">
                  <a14:imgLayer r:embed="rId6">
                    <a14:imgEffect>
                      <a14:sharpenSoften amount="25000"/>
                    </a14:imgEffect>
                    <a14:imgEffect>
                      <a14:brightnessContrast bright="20000" contrast="-20000"/>
                    </a14:imgEffect>
                  </a14:imgLayer>
                </a14:imgProps>
              </a:ext>
              <a:ext uri="{28A0092B-C50C-407E-A947-70E740481C1C}">
                <a14:useLocalDpi xmlns:a14="http://schemas.microsoft.com/office/drawing/2010/main" xmlns="" val="0"/>
              </a:ext>
            </a:extLst>
          </a:blip>
          <a:stretch>
            <a:fillRect/>
          </a:stretch>
        </p:blipFill>
        <p:spPr>
          <a:xfrm>
            <a:off x="4785865" y="2636912"/>
            <a:ext cx="2522439" cy="189182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5 Imagen"/>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974507" y="2636913"/>
            <a:ext cx="2525485" cy="189182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2" name="11 Imagen"/>
          <p:cNvPicPr>
            <a:picLocks noChangeAspect="1"/>
          </p:cNvPicPr>
          <p:nvPr/>
        </p:nvPicPr>
        <p:blipFill>
          <a:blip r:embed="rId8" cstate="print">
            <a:extLst>
              <a:ext uri="{BEBA8EAE-BF5A-486C-A8C5-ECC9F3942E4B}">
                <a14:imgProps xmlns:a14="http://schemas.microsoft.com/office/drawing/2010/main" xmlns="">
                  <a14:imgLayer r:embed="rId9">
                    <a14:imgEffect>
                      <a14:sharpenSoften amount="25000"/>
                    </a14:imgEffect>
                    <a14:imgEffect>
                      <a14:brightnessContrast bright="20000" contrast="-20000"/>
                    </a14:imgEffect>
                  </a14:imgLayer>
                </a14:imgProps>
              </a:ext>
              <a:ext uri="{28A0092B-C50C-407E-A947-70E740481C1C}">
                <a14:useLocalDpi xmlns:a14="http://schemas.microsoft.com/office/drawing/2010/main" xmlns="" val="0"/>
              </a:ext>
            </a:extLst>
          </a:blip>
          <a:stretch>
            <a:fillRect/>
          </a:stretch>
        </p:blipFill>
        <p:spPr>
          <a:xfrm>
            <a:off x="279240" y="4791964"/>
            <a:ext cx="2870208" cy="190307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9395" name="Picture 3"/>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166077" y="4797153"/>
            <a:ext cx="2851768" cy="18978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4 Elipse"/>
          <p:cNvSpPr/>
          <p:nvPr/>
        </p:nvSpPr>
        <p:spPr>
          <a:xfrm>
            <a:off x="251520" y="1134595"/>
            <a:ext cx="2266303" cy="1441254"/>
          </a:xfrm>
          <a:prstGeom prst="ellipse">
            <a:avLst/>
          </a:prstGeom>
          <a:solidFill>
            <a:schemeClr val="accent3">
              <a:lumMod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2400" b="1" dirty="0">
                <a:solidFill>
                  <a:schemeClr val="bg1"/>
                </a:solidFill>
                <a:effectLst>
                  <a:outerShdw blurRad="38100" dist="38100" dir="2700000" algn="tl">
                    <a:srgbClr val="000000">
                      <a:alpha val="43137"/>
                    </a:srgbClr>
                  </a:outerShdw>
                </a:effectLst>
              </a:rPr>
              <a:t>Protección ecológica</a:t>
            </a:r>
          </a:p>
        </p:txBody>
      </p:sp>
    </p:spTree>
    <p:extLst>
      <p:ext uri="{BB962C8B-B14F-4D97-AF65-F5344CB8AC3E}">
        <p14:creationId xmlns:p14="http://schemas.microsoft.com/office/powerpoint/2010/main" xmlns="" val="413721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250"/>
                                        <p:tgtEl>
                                          <p:spTgt spid="5">
                                            <p:txEl>
                                              <p:pRg st="0" end="0"/>
                                            </p:txEl>
                                          </p:spTgt>
                                        </p:tgtEl>
                                      </p:cBhvr>
                                    </p:animEffect>
                                    <p:anim calcmode="lin" valueType="num">
                                      <p:cBhvr>
                                        <p:cTn id="14" dur="25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25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250"/>
                                        <p:tgtEl>
                                          <p:spTgt spid="5">
                                            <p:txEl>
                                              <p:pRg st="1" end="1"/>
                                            </p:txEl>
                                          </p:spTgt>
                                        </p:tgtEl>
                                      </p:cBhvr>
                                    </p:animEffect>
                                    <p:anim calcmode="lin" valueType="num">
                                      <p:cBhvr>
                                        <p:cTn id="20" dur="25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25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53" presetClass="entr" presetSubtype="16"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250" fill="hold"/>
                                        <p:tgtEl>
                                          <p:spTgt spid="8"/>
                                        </p:tgtEl>
                                        <p:attrNameLst>
                                          <p:attrName>ppt_w</p:attrName>
                                        </p:attrNameLst>
                                      </p:cBhvr>
                                      <p:tavLst>
                                        <p:tav tm="0">
                                          <p:val>
                                            <p:fltVal val="0"/>
                                          </p:val>
                                        </p:tav>
                                        <p:tav tm="100000">
                                          <p:val>
                                            <p:strVal val="#ppt_w"/>
                                          </p:val>
                                        </p:tav>
                                      </p:tavLst>
                                    </p:anim>
                                    <p:anim calcmode="lin" valueType="num">
                                      <p:cBhvr>
                                        <p:cTn id="26" dur="250" fill="hold"/>
                                        <p:tgtEl>
                                          <p:spTgt spid="8"/>
                                        </p:tgtEl>
                                        <p:attrNameLst>
                                          <p:attrName>ppt_h</p:attrName>
                                        </p:attrNameLst>
                                      </p:cBhvr>
                                      <p:tavLst>
                                        <p:tav tm="0">
                                          <p:val>
                                            <p:fltVal val="0"/>
                                          </p:val>
                                        </p:tav>
                                        <p:tav tm="100000">
                                          <p:val>
                                            <p:strVal val="#ppt_h"/>
                                          </p:val>
                                        </p:tav>
                                      </p:tavLst>
                                    </p:anim>
                                    <p:animEffect transition="in" filter="fade">
                                      <p:cBhvr>
                                        <p:cTn id="27" dur="250"/>
                                        <p:tgtEl>
                                          <p:spTgt spid="8"/>
                                        </p:tgtEl>
                                      </p:cBhvr>
                                    </p:animEffect>
                                  </p:childTnLst>
                                </p:cTn>
                              </p:par>
                            </p:childTnLst>
                          </p:cTn>
                        </p:par>
                        <p:par>
                          <p:cTn id="28" fill="hold">
                            <p:stCondLst>
                              <p:cond delay="1250"/>
                            </p:stCondLst>
                            <p:childTnLst>
                              <p:par>
                                <p:cTn id="29" presetID="53" presetClass="entr" presetSubtype="16"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250" fill="hold"/>
                                        <p:tgtEl>
                                          <p:spTgt spid="9"/>
                                        </p:tgtEl>
                                        <p:attrNameLst>
                                          <p:attrName>ppt_w</p:attrName>
                                        </p:attrNameLst>
                                      </p:cBhvr>
                                      <p:tavLst>
                                        <p:tav tm="0">
                                          <p:val>
                                            <p:fltVal val="0"/>
                                          </p:val>
                                        </p:tav>
                                        <p:tav tm="100000">
                                          <p:val>
                                            <p:strVal val="#ppt_w"/>
                                          </p:val>
                                        </p:tav>
                                      </p:tavLst>
                                    </p:anim>
                                    <p:anim calcmode="lin" valueType="num">
                                      <p:cBhvr>
                                        <p:cTn id="32" dur="250" fill="hold"/>
                                        <p:tgtEl>
                                          <p:spTgt spid="9"/>
                                        </p:tgtEl>
                                        <p:attrNameLst>
                                          <p:attrName>ppt_h</p:attrName>
                                        </p:attrNameLst>
                                      </p:cBhvr>
                                      <p:tavLst>
                                        <p:tav tm="0">
                                          <p:val>
                                            <p:fltVal val="0"/>
                                          </p:val>
                                        </p:tav>
                                        <p:tav tm="100000">
                                          <p:val>
                                            <p:strVal val="#ppt_h"/>
                                          </p:val>
                                        </p:tav>
                                      </p:tavLst>
                                    </p:anim>
                                    <p:animEffect transition="in" filter="fade">
                                      <p:cBhvr>
                                        <p:cTn id="33" dur="250"/>
                                        <p:tgtEl>
                                          <p:spTgt spid="9"/>
                                        </p:tgtEl>
                                      </p:cBhvr>
                                    </p:animEffect>
                                  </p:childTnLst>
                                </p:cTn>
                              </p:par>
                            </p:childTnLst>
                          </p:cTn>
                        </p:par>
                        <p:par>
                          <p:cTn id="34" fill="hold">
                            <p:stCondLst>
                              <p:cond delay="1500"/>
                            </p:stCondLst>
                            <p:childTnLst>
                              <p:par>
                                <p:cTn id="35" presetID="53" presetClass="entr" presetSubtype="16"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250" fill="hold"/>
                                        <p:tgtEl>
                                          <p:spTgt spid="6"/>
                                        </p:tgtEl>
                                        <p:attrNameLst>
                                          <p:attrName>ppt_w</p:attrName>
                                        </p:attrNameLst>
                                      </p:cBhvr>
                                      <p:tavLst>
                                        <p:tav tm="0">
                                          <p:val>
                                            <p:fltVal val="0"/>
                                          </p:val>
                                        </p:tav>
                                        <p:tav tm="100000">
                                          <p:val>
                                            <p:strVal val="#ppt_w"/>
                                          </p:val>
                                        </p:tav>
                                      </p:tavLst>
                                    </p:anim>
                                    <p:anim calcmode="lin" valueType="num">
                                      <p:cBhvr>
                                        <p:cTn id="38" dur="250" fill="hold"/>
                                        <p:tgtEl>
                                          <p:spTgt spid="6"/>
                                        </p:tgtEl>
                                        <p:attrNameLst>
                                          <p:attrName>ppt_h</p:attrName>
                                        </p:attrNameLst>
                                      </p:cBhvr>
                                      <p:tavLst>
                                        <p:tav tm="0">
                                          <p:val>
                                            <p:fltVal val="0"/>
                                          </p:val>
                                        </p:tav>
                                        <p:tav tm="100000">
                                          <p:val>
                                            <p:strVal val="#ppt_h"/>
                                          </p:val>
                                        </p:tav>
                                      </p:tavLst>
                                    </p:anim>
                                    <p:animEffect transition="in" filter="fade">
                                      <p:cBhvr>
                                        <p:cTn id="39" dur="250"/>
                                        <p:tgtEl>
                                          <p:spTgt spid="6"/>
                                        </p:tgtEl>
                                      </p:cBhvr>
                                    </p:animEffect>
                                  </p:childTnLst>
                                </p:cTn>
                              </p:par>
                            </p:childTnLst>
                          </p:cTn>
                        </p:par>
                        <p:par>
                          <p:cTn id="40" fill="hold">
                            <p:stCondLst>
                              <p:cond delay="1750"/>
                            </p:stCondLst>
                            <p:childTnLst>
                              <p:par>
                                <p:cTn id="41" presetID="53" presetClass="entr" presetSubtype="16"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250" fill="hold"/>
                                        <p:tgtEl>
                                          <p:spTgt spid="12"/>
                                        </p:tgtEl>
                                        <p:attrNameLst>
                                          <p:attrName>ppt_w</p:attrName>
                                        </p:attrNameLst>
                                      </p:cBhvr>
                                      <p:tavLst>
                                        <p:tav tm="0">
                                          <p:val>
                                            <p:fltVal val="0"/>
                                          </p:val>
                                        </p:tav>
                                        <p:tav tm="100000">
                                          <p:val>
                                            <p:strVal val="#ppt_w"/>
                                          </p:val>
                                        </p:tav>
                                      </p:tavLst>
                                    </p:anim>
                                    <p:anim calcmode="lin" valueType="num">
                                      <p:cBhvr>
                                        <p:cTn id="44" dur="250" fill="hold"/>
                                        <p:tgtEl>
                                          <p:spTgt spid="12"/>
                                        </p:tgtEl>
                                        <p:attrNameLst>
                                          <p:attrName>ppt_h</p:attrName>
                                        </p:attrNameLst>
                                      </p:cBhvr>
                                      <p:tavLst>
                                        <p:tav tm="0">
                                          <p:val>
                                            <p:fltVal val="0"/>
                                          </p:val>
                                        </p:tav>
                                        <p:tav tm="100000">
                                          <p:val>
                                            <p:strVal val="#ppt_h"/>
                                          </p:val>
                                        </p:tav>
                                      </p:tavLst>
                                    </p:anim>
                                    <p:animEffect transition="in" filter="fade">
                                      <p:cBhvr>
                                        <p:cTn id="45" dur="250"/>
                                        <p:tgtEl>
                                          <p:spTgt spid="12"/>
                                        </p:tgtEl>
                                      </p:cBhvr>
                                    </p:animEffect>
                                  </p:childTnLst>
                                </p:cTn>
                              </p:par>
                            </p:childTnLst>
                          </p:cTn>
                        </p:par>
                        <p:par>
                          <p:cTn id="46" fill="hold">
                            <p:stCondLst>
                              <p:cond delay="2000"/>
                            </p:stCondLst>
                            <p:childTnLst>
                              <p:par>
                                <p:cTn id="47" presetID="53" presetClass="entr" presetSubtype="16" fill="hold" nodeType="afterEffect">
                                  <p:stCondLst>
                                    <p:cond delay="0"/>
                                  </p:stCondLst>
                                  <p:childTnLst>
                                    <p:set>
                                      <p:cBhvr>
                                        <p:cTn id="48" dur="1" fill="hold">
                                          <p:stCondLst>
                                            <p:cond delay="0"/>
                                          </p:stCondLst>
                                        </p:cTn>
                                        <p:tgtEl>
                                          <p:spTgt spid="59395"/>
                                        </p:tgtEl>
                                        <p:attrNameLst>
                                          <p:attrName>style.visibility</p:attrName>
                                        </p:attrNameLst>
                                      </p:cBhvr>
                                      <p:to>
                                        <p:strVal val="visible"/>
                                      </p:to>
                                    </p:set>
                                    <p:anim calcmode="lin" valueType="num">
                                      <p:cBhvr>
                                        <p:cTn id="49" dur="250" fill="hold"/>
                                        <p:tgtEl>
                                          <p:spTgt spid="59395"/>
                                        </p:tgtEl>
                                        <p:attrNameLst>
                                          <p:attrName>ppt_w</p:attrName>
                                        </p:attrNameLst>
                                      </p:cBhvr>
                                      <p:tavLst>
                                        <p:tav tm="0">
                                          <p:val>
                                            <p:fltVal val="0"/>
                                          </p:val>
                                        </p:tav>
                                        <p:tav tm="100000">
                                          <p:val>
                                            <p:strVal val="#ppt_w"/>
                                          </p:val>
                                        </p:tav>
                                      </p:tavLst>
                                    </p:anim>
                                    <p:anim calcmode="lin" valueType="num">
                                      <p:cBhvr>
                                        <p:cTn id="50" dur="250" fill="hold"/>
                                        <p:tgtEl>
                                          <p:spTgt spid="59395"/>
                                        </p:tgtEl>
                                        <p:attrNameLst>
                                          <p:attrName>ppt_h</p:attrName>
                                        </p:attrNameLst>
                                      </p:cBhvr>
                                      <p:tavLst>
                                        <p:tav tm="0">
                                          <p:val>
                                            <p:fltVal val="0"/>
                                          </p:val>
                                        </p:tav>
                                        <p:tav tm="100000">
                                          <p:val>
                                            <p:strVal val="#ppt_h"/>
                                          </p:val>
                                        </p:tav>
                                      </p:tavLst>
                                    </p:anim>
                                    <p:animEffect transition="in" filter="fade">
                                      <p:cBhvr>
                                        <p:cTn id="51" dur="250"/>
                                        <p:tgtEl>
                                          <p:spTgt spid="59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Rot="1" noChangeArrowheads="1"/>
          </p:cNvSpPr>
          <p:nvPr/>
        </p:nvSpPr>
        <p:spPr bwMode="auto">
          <a:xfrm>
            <a:off x="0" y="1196752"/>
            <a:ext cx="9144000" cy="711200"/>
          </a:xfrm>
          <a:prstGeom prst="rect">
            <a:avLst/>
          </a:prstGeom>
          <a:noFill/>
          <a:ln>
            <a:noFill/>
          </a:ln>
          <a:effectLst/>
        </p:spPr>
        <p:txBody>
          <a:bodyPr anchor="ctr"/>
          <a:lstStyle/>
          <a:p>
            <a:pPr algn="ctr">
              <a:spcBef>
                <a:spcPct val="0"/>
              </a:spcBef>
            </a:pPr>
            <a:r>
              <a:rPr lang="es-MX" sz="3200" b="1" dirty="0">
                <a:solidFill>
                  <a:schemeClr val="accent3">
                    <a:lumMod val="50000"/>
                  </a:schemeClr>
                </a:solidFill>
                <a:effectLst>
                  <a:outerShdw blurRad="38100" dist="38100" dir="2700000" algn="tl">
                    <a:srgbClr val="000000">
                      <a:alpha val="43137"/>
                    </a:srgbClr>
                  </a:outerShdw>
                </a:effectLst>
                <a:latin typeface="+mj-lt"/>
                <a:ea typeface="+mj-ea"/>
                <a:cs typeface="+mj-cs"/>
              </a:rPr>
              <a:t>Municipios Saludables</a:t>
            </a:r>
            <a:r>
              <a:rPr lang="es-MX" sz="3200" b="1" dirty="0" smtClean="0">
                <a:solidFill>
                  <a:schemeClr val="accent3">
                    <a:lumMod val="50000"/>
                  </a:schemeClr>
                </a:solidFill>
                <a:effectLst>
                  <a:outerShdw blurRad="38100" dist="38100" dir="2700000" algn="tl">
                    <a:srgbClr val="000000">
                      <a:alpha val="43137"/>
                    </a:srgbClr>
                  </a:outerShdw>
                </a:effectLst>
                <a:latin typeface="+mj-lt"/>
                <a:ea typeface="+mj-ea"/>
                <a:cs typeface="+mj-cs"/>
              </a:rPr>
              <a:t>: Nivel </a:t>
            </a:r>
            <a:r>
              <a:rPr lang="es-MX" sz="3200" b="1" dirty="0">
                <a:solidFill>
                  <a:schemeClr val="accent3">
                    <a:lumMod val="50000"/>
                  </a:schemeClr>
                </a:solidFill>
                <a:effectLst>
                  <a:outerShdw blurRad="38100" dist="38100" dir="2700000" algn="tl">
                    <a:srgbClr val="000000">
                      <a:alpha val="43137"/>
                    </a:srgbClr>
                  </a:outerShdw>
                </a:effectLst>
                <a:latin typeface="+mj-lt"/>
                <a:ea typeface="+mj-ea"/>
                <a:cs typeface="+mj-cs"/>
              </a:rPr>
              <a:t>local</a:t>
            </a:r>
          </a:p>
        </p:txBody>
      </p:sp>
      <p:sp>
        <p:nvSpPr>
          <p:cNvPr id="156675" name="Text Box 3"/>
          <p:cNvSpPr txBox="1">
            <a:spLocks noChangeArrowheads="1"/>
          </p:cNvSpPr>
          <p:nvPr/>
        </p:nvSpPr>
        <p:spPr bwMode="auto">
          <a:xfrm>
            <a:off x="827881" y="2204864"/>
            <a:ext cx="7488237" cy="4401205"/>
          </a:xfrm>
          <a:prstGeom prst="rect">
            <a:avLst/>
          </a:prstGeom>
          <a:noFill/>
          <a:extLst/>
        </p:spPr>
        <p:txBody>
          <a:bodyPr wrap="square" rtlCol="0">
            <a:spAutoFit/>
          </a:bodyPr>
          <a:lstStyle>
            <a:defPPr>
              <a:defRPr lang="es-MX"/>
            </a:defPPr>
            <a:lvl1pPr marL="285750" indent="-285750" algn="just">
              <a:spcBef>
                <a:spcPts val="2400"/>
              </a:spcBef>
              <a:buClr>
                <a:schemeClr val="accent3">
                  <a:lumMod val="50000"/>
                </a:schemeClr>
              </a:buClr>
              <a:buSzPct val="150000"/>
              <a:buFont typeface="Arial" panose="020B0604020202020204" pitchFamily="34" charset="0"/>
              <a:buChar char="•"/>
              <a:defRPr sz="2200"/>
            </a:lvl1pPr>
          </a:lstStyle>
          <a:p>
            <a:r>
              <a:rPr lang="es-ES" dirty="0"/>
              <a:t>Los municipios saludables han probado ser  una de las iniciativas más efectivas para promover la </a:t>
            </a:r>
            <a:r>
              <a:rPr lang="es-ES" dirty="0" smtClean="0"/>
              <a:t>salud</a:t>
            </a:r>
            <a:endParaRPr lang="es-ES" dirty="0"/>
          </a:p>
          <a:p>
            <a:r>
              <a:rPr lang="es-ES" dirty="0"/>
              <a:t>Persigue facilitar los procesos para que las personas puedan mejorar sus condiciones de vida y, en consecuencia, de </a:t>
            </a:r>
            <a:r>
              <a:rPr lang="es-ES" dirty="0" smtClean="0"/>
              <a:t>salud</a:t>
            </a:r>
            <a:endParaRPr lang="es-ES" dirty="0"/>
          </a:p>
          <a:p>
            <a:r>
              <a:rPr lang="es-ES" dirty="0"/>
              <a:t>La estrategia básica es construir y fortalecer alianzas entre las autoridades locales, la comunidad y otros sectores presentes en el ámbito </a:t>
            </a:r>
            <a:r>
              <a:rPr lang="es-ES" dirty="0" smtClean="0"/>
              <a:t>municipal</a:t>
            </a:r>
            <a:endParaRPr lang="es-ES" dirty="0"/>
          </a:p>
          <a:p>
            <a:r>
              <a:rPr lang="es-ES" dirty="0"/>
              <a:t>Su enfoque es intersectorial, porque varios determinantes de la salud y la enfermedad están fuera del alcance del sector salud</a:t>
            </a:r>
            <a:endParaRPr lang="es-MX" dirty="0"/>
          </a:p>
        </p:txBody>
      </p:sp>
    </p:spTree>
    <p:extLst>
      <p:ext uri="{BB962C8B-B14F-4D97-AF65-F5344CB8AC3E}">
        <p14:creationId xmlns:p14="http://schemas.microsoft.com/office/powerpoint/2010/main" xmlns="" val="10289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6674"/>
                                        </p:tgtEl>
                                        <p:attrNameLst>
                                          <p:attrName>style.visibility</p:attrName>
                                        </p:attrNameLst>
                                      </p:cBhvr>
                                      <p:to>
                                        <p:strVal val="visible"/>
                                      </p:to>
                                    </p:set>
                                    <p:animEffect transition="in" filter="fade">
                                      <p:cBhvr>
                                        <p:cTn id="7" dur="500"/>
                                        <p:tgtEl>
                                          <p:spTgt spid="156674"/>
                                        </p:tgtEl>
                                      </p:cBhvr>
                                    </p:animEffect>
                                    <p:anim calcmode="lin" valueType="num">
                                      <p:cBhvr>
                                        <p:cTn id="8" dur="500" fill="hold"/>
                                        <p:tgtEl>
                                          <p:spTgt spid="156674"/>
                                        </p:tgtEl>
                                        <p:attrNameLst>
                                          <p:attrName>ppt_x</p:attrName>
                                        </p:attrNameLst>
                                      </p:cBhvr>
                                      <p:tavLst>
                                        <p:tav tm="0">
                                          <p:val>
                                            <p:strVal val="#ppt_x"/>
                                          </p:val>
                                        </p:tav>
                                        <p:tav tm="100000">
                                          <p:val>
                                            <p:strVal val="#ppt_x"/>
                                          </p:val>
                                        </p:tav>
                                      </p:tavLst>
                                    </p:anim>
                                    <p:anim calcmode="lin" valueType="num">
                                      <p:cBhvr>
                                        <p:cTn id="9" dur="500" fill="hold"/>
                                        <p:tgtEl>
                                          <p:spTgt spid="15667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56675">
                                            <p:txEl>
                                              <p:pRg st="0" end="0"/>
                                            </p:txEl>
                                          </p:spTgt>
                                        </p:tgtEl>
                                        <p:attrNameLst>
                                          <p:attrName>style.visibility</p:attrName>
                                        </p:attrNameLst>
                                      </p:cBhvr>
                                      <p:to>
                                        <p:strVal val="visible"/>
                                      </p:to>
                                    </p:set>
                                    <p:animEffect transition="in" filter="fade">
                                      <p:cBhvr>
                                        <p:cTn id="13" dur="250"/>
                                        <p:tgtEl>
                                          <p:spTgt spid="156675">
                                            <p:txEl>
                                              <p:pRg st="0" end="0"/>
                                            </p:txEl>
                                          </p:spTgt>
                                        </p:tgtEl>
                                      </p:cBhvr>
                                    </p:animEffect>
                                    <p:anim calcmode="lin" valueType="num">
                                      <p:cBhvr>
                                        <p:cTn id="14" dur="250" fill="hold"/>
                                        <p:tgtEl>
                                          <p:spTgt spid="156675">
                                            <p:txEl>
                                              <p:pRg st="0" end="0"/>
                                            </p:txEl>
                                          </p:spTgt>
                                        </p:tgtEl>
                                        <p:attrNameLst>
                                          <p:attrName>ppt_x</p:attrName>
                                        </p:attrNameLst>
                                      </p:cBhvr>
                                      <p:tavLst>
                                        <p:tav tm="0">
                                          <p:val>
                                            <p:strVal val="#ppt_x"/>
                                          </p:val>
                                        </p:tav>
                                        <p:tav tm="100000">
                                          <p:val>
                                            <p:strVal val="#ppt_x"/>
                                          </p:val>
                                        </p:tav>
                                      </p:tavLst>
                                    </p:anim>
                                    <p:anim calcmode="lin" valueType="num">
                                      <p:cBhvr>
                                        <p:cTn id="15" dur="250" fill="hold"/>
                                        <p:tgtEl>
                                          <p:spTgt spid="156675">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56675">
                                            <p:txEl>
                                              <p:pRg st="1" end="1"/>
                                            </p:txEl>
                                          </p:spTgt>
                                        </p:tgtEl>
                                        <p:attrNameLst>
                                          <p:attrName>style.visibility</p:attrName>
                                        </p:attrNameLst>
                                      </p:cBhvr>
                                      <p:to>
                                        <p:strVal val="visible"/>
                                      </p:to>
                                    </p:set>
                                    <p:animEffect transition="in" filter="fade">
                                      <p:cBhvr>
                                        <p:cTn id="19" dur="250"/>
                                        <p:tgtEl>
                                          <p:spTgt spid="156675">
                                            <p:txEl>
                                              <p:pRg st="1" end="1"/>
                                            </p:txEl>
                                          </p:spTgt>
                                        </p:tgtEl>
                                      </p:cBhvr>
                                    </p:animEffect>
                                    <p:anim calcmode="lin" valueType="num">
                                      <p:cBhvr>
                                        <p:cTn id="20" dur="250" fill="hold"/>
                                        <p:tgtEl>
                                          <p:spTgt spid="156675">
                                            <p:txEl>
                                              <p:pRg st="1" end="1"/>
                                            </p:txEl>
                                          </p:spTgt>
                                        </p:tgtEl>
                                        <p:attrNameLst>
                                          <p:attrName>ppt_x</p:attrName>
                                        </p:attrNameLst>
                                      </p:cBhvr>
                                      <p:tavLst>
                                        <p:tav tm="0">
                                          <p:val>
                                            <p:strVal val="#ppt_x"/>
                                          </p:val>
                                        </p:tav>
                                        <p:tav tm="100000">
                                          <p:val>
                                            <p:strVal val="#ppt_x"/>
                                          </p:val>
                                        </p:tav>
                                      </p:tavLst>
                                    </p:anim>
                                    <p:anim calcmode="lin" valueType="num">
                                      <p:cBhvr>
                                        <p:cTn id="21" dur="250" fill="hold"/>
                                        <p:tgtEl>
                                          <p:spTgt spid="156675">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156675">
                                            <p:txEl>
                                              <p:pRg st="2" end="2"/>
                                            </p:txEl>
                                          </p:spTgt>
                                        </p:tgtEl>
                                        <p:attrNameLst>
                                          <p:attrName>style.visibility</p:attrName>
                                        </p:attrNameLst>
                                      </p:cBhvr>
                                      <p:to>
                                        <p:strVal val="visible"/>
                                      </p:to>
                                    </p:set>
                                    <p:animEffect transition="in" filter="fade">
                                      <p:cBhvr>
                                        <p:cTn id="25" dur="250"/>
                                        <p:tgtEl>
                                          <p:spTgt spid="156675">
                                            <p:txEl>
                                              <p:pRg st="2" end="2"/>
                                            </p:txEl>
                                          </p:spTgt>
                                        </p:tgtEl>
                                      </p:cBhvr>
                                    </p:animEffect>
                                    <p:anim calcmode="lin" valueType="num">
                                      <p:cBhvr>
                                        <p:cTn id="26" dur="250" fill="hold"/>
                                        <p:tgtEl>
                                          <p:spTgt spid="156675">
                                            <p:txEl>
                                              <p:pRg st="2" end="2"/>
                                            </p:txEl>
                                          </p:spTgt>
                                        </p:tgtEl>
                                        <p:attrNameLst>
                                          <p:attrName>ppt_x</p:attrName>
                                        </p:attrNameLst>
                                      </p:cBhvr>
                                      <p:tavLst>
                                        <p:tav tm="0">
                                          <p:val>
                                            <p:strVal val="#ppt_x"/>
                                          </p:val>
                                        </p:tav>
                                        <p:tav tm="100000">
                                          <p:val>
                                            <p:strVal val="#ppt_x"/>
                                          </p:val>
                                        </p:tav>
                                      </p:tavLst>
                                    </p:anim>
                                    <p:anim calcmode="lin" valueType="num">
                                      <p:cBhvr>
                                        <p:cTn id="27" dur="250" fill="hold"/>
                                        <p:tgtEl>
                                          <p:spTgt spid="156675">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1250"/>
                            </p:stCondLst>
                            <p:childTnLst>
                              <p:par>
                                <p:cTn id="29" presetID="42" presetClass="entr" presetSubtype="0" fill="hold" grpId="0" nodeType="afterEffect">
                                  <p:stCondLst>
                                    <p:cond delay="0"/>
                                  </p:stCondLst>
                                  <p:childTnLst>
                                    <p:set>
                                      <p:cBhvr>
                                        <p:cTn id="30" dur="1" fill="hold">
                                          <p:stCondLst>
                                            <p:cond delay="0"/>
                                          </p:stCondLst>
                                        </p:cTn>
                                        <p:tgtEl>
                                          <p:spTgt spid="156675">
                                            <p:txEl>
                                              <p:pRg st="3" end="3"/>
                                            </p:txEl>
                                          </p:spTgt>
                                        </p:tgtEl>
                                        <p:attrNameLst>
                                          <p:attrName>style.visibility</p:attrName>
                                        </p:attrNameLst>
                                      </p:cBhvr>
                                      <p:to>
                                        <p:strVal val="visible"/>
                                      </p:to>
                                    </p:set>
                                    <p:animEffect transition="in" filter="fade">
                                      <p:cBhvr>
                                        <p:cTn id="31" dur="250"/>
                                        <p:tgtEl>
                                          <p:spTgt spid="156675">
                                            <p:txEl>
                                              <p:pRg st="3" end="3"/>
                                            </p:txEl>
                                          </p:spTgt>
                                        </p:tgtEl>
                                      </p:cBhvr>
                                    </p:animEffect>
                                    <p:anim calcmode="lin" valueType="num">
                                      <p:cBhvr>
                                        <p:cTn id="32" dur="250" fill="hold"/>
                                        <p:tgtEl>
                                          <p:spTgt spid="156675">
                                            <p:txEl>
                                              <p:pRg st="3" end="3"/>
                                            </p:txEl>
                                          </p:spTgt>
                                        </p:tgtEl>
                                        <p:attrNameLst>
                                          <p:attrName>ppt_x</p:attrName>
                                        </p:attrNameLst>
                                      </p:cBhvr>
                                      <p:tavLst>
                                        <p:tav tm="0">
                                          <p:val>
                                            <p:strVal val="#ppt_x"/>
                                          </p:val>
                                        </p:tav>
                                        <p:tav tm="100000">
                                          <p:val>
                                            <p:strVal val="#ppt_x"/>
                                          </p:val>
                                        </p:tav>
                                      </p:tavLst>
                                    </p:anim>
                                    <p:anim calcmode="lin" valueType="num">
                                      <p:cBhvr>
                                        <p:cTn id="33" dur="250" fill="hold"/>
                                        <p:tgtEl>
                                          <p:spTgt spid="15667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4" grpId="0"/>
      <p:bldP spid="15667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1124744"/>
            <a:ext cx="9144000" cy="584775"/>
          </a:xfrm>
          <a:prstGeom prst="rect">
            <a:avLst/>
          </a:prstGeom>
          <a:noFill/>
        </p:spPr>
        <p:txBody>
          <a:bodyPr wrap="square" rtlCol="0">
            <a:spAutoFit/>
          </a:bodyPr>
          <a:lstStyle/>
          <a:p>
            <a:pPr marL="0" lvl="1" algn="ctr"/>
            <a:r>
              <a:rPr lang="es-MX" sz="3200" b="1" dirty="0" smtClean="0">
                <a:solidFill>
                  <a:schemeClr val="accent3">
                    <a:lumMod val="50000"/>
                  </a:schemeClr>
                </a:solidFill>
                <a:effectLst>
                  <a:outerShdw blurRad="38100" dist="38100" dir="2700000" algn="tl">
                    <a:srgbClr val="000000">
                      <a:alpha val="43137"/>
                    </a:srgbClr>
                  </a:outerShdw>
                </a:effectLst>
              </a:rPr>
              <a:t>Nivel local </a:t>
            </a:r>
            <a:endParaRPr lang="es-MX" sz="3200" b="1" dirty="0">
              <a:solidFill>
                <a:schemeClr val="accent3">
                  <a:lumMod val="50000"/>
                </a:schemeClr>
              </a:solidFill>
              <a:effectLst>
                <a:outerShdw blurRad="38100" dist="38100" dir="2700000" algn="tl">
                  <a:srgbClr val="000000">
                    <a:alpha val="43137"/>
                  </a:srgbClr>
                </a:outerShdw>
              </a:effectLst>
            </a:endParaRPr>
          </a:p>
        </p:txBody>
      </p:sp>
      <p:sp>
        <p:nvSpPr>
          <p:cNvPr id="3" name="CuadroTexto 2"/>
          <p:cNvSpPr txBox="1"/>
          <p:nvPr/>
        </p:nvSpPr>
        <p:spPr>
          <a:xfrm>
            <a:off x="557427" y="1844824"/>
            <a:ext cx="8029146" cy="4662815"/>
          </a:xfrm>
          <a:prstGeom prst="rect">
            <a:avLst/>
          </a:prstGeom>
          <a:noFill/>
        </p:spPr>
        <p:txBody>
          <a:bodyPr wrap="square" rtlCol="0">
            <a:spAutoFit/>
          </a:bodyPr>
          <a:lstStyle/>
          <a:p>
            <a:pPr marL="0" lvl="1" algn="just">
              <a:spcBef>
                <a:spcPts val="600"/>
              </a:spcBef>
              <a:buClr>
                <a:schemeClr val="accent3">
                  <a:lumMod val="50000"/>
                </a:schemeClr>
              </a:buClr>
              <a:buSzPct val="150000"/>
            </a:pPr>
            <a:r>
              <a:rPr lang="es-MX" sz="2400" b="1" dirty="0">
                <a:solidFill>
                  <a:srgbClr val="C00000"/>
                </a:solidFill>
              </a:rPr>
              <a:t>Donde están las personas, donde suceden las cosas… </a:t>
            </a:r>
          </a:p>
          <a:p>
            <a:pPr marL="0" lvl="2" algn="just">
              <a:spcBef>
                <a:spcPts val="600"/>
              </a:spcBef>
              <a:buClr>
                <a:schemeClr val="accent3">
                  <a:lumMod val="50000"/>
                </a:schemeClr>
              </a:buClr>
              <a:buSzPct val="150000"/>
            </a:pPr>
            <a:r>
              <a:rPr lang="es-MX" sz="2400" b="1" dirty="0"/>
              <a:t>Municipio</a:t>
            </a:r>
          </a:p>
          <a:p>
            <a:pPr marL="914400" lvl="4" indent="-457200" algn="just">
              <a:spcBef>
                <a:spcPts val="600"/>
              </a:spcBef>
              <a:buClr>
                <a:schemeClr val="accent3">
                  <a:lumMod val="50000"/>
                </a:schemeClr>
              </a:buClr>
              <a:buSzPct val="150000"/>
              <a:buFont typeface="Arial" panose="020B0604020202020204" pitchFamily="34" charset="0"/>
              <a:buChar char="•"/>
            </a:pPr>
            <a:r>
              <a:rPr lang="es-MX" sz="2000" dirty="0"/>
              <a:t>2245 municipios y 16 delegaciones en el </a:t>
            </a:r>
            <a:r>
              <a:rPr lang="es-MX" sz="2000" dirty="0" smtClean="0"/>
              <a:t>país.</a:t>
            </a:r>
            <a:endParaRPr lang="es-MX" sz="2000" dirty="0"/>
          </a:p>
          <a:p>
            <a:pPr marL="914400" lvl="4" indent="-457200" algn="just">
              <a:spcBef>
                <a:spcPts val="600"/>
              </a:spcBef>
              <a:buClr>
                <a:schemeClr val="accent3">
                  <a:lumMod val="50000"/>
                </a:schemeClr>
              </a:buClr>
              <a:buSzPct val="150000"/>
              <a:buFont typeface="Arial" panose="020B0604020202020204" pitchFamily="34" charset="0"/>
              <a:buChar char="•"/>
            </a:pPr>
            <a:r>
              <a:rPr lang="es-MX" sz="2000" dirty="0"/>
              <a:t>El orden de gobierno más cercano a las </a:t>
            </a:r>
            <a:r>
              <a:rPr lang="es-MX" sz="2000" dirty="0" smtClean="0"/>
              <a:t>personas.</a:t>
            </a:r>
            <a:endParaRPr lang="es-MX" sz="2000" dirty="0"/>
          </a:p>
          <a:p>
            <a:pPr marL="914400" lvl="4" indent="-457200" algn="just">
              <a:spcBef>
                <a:spcPts val="600"/>
              </a:spcBef>
              <a:buClr>
                <a:schemeClr val="accent3">
                  <a:lumMod val="50000"/>
                </a:schemeClr>
              </a:buClr>
              <a:buSzPct val="150000"/>
              <a:buFont typeface="Arial" panose="020B0604020202020204" pitchFamily="34" charset="0"/>
              <a:buChar char="•"/>
            </a:pPr>
            <a:r>
              <a:rPr lang="es-MX" sz="2000" dirty="0"/>
              <a:t>Reciben las </a:t>
            </a:r>
            <a:r>
              <a:rPr lang="es-MX" sz="2000" dirty="0" smtClean="0"/>
              <a:t>necesidades.</a:t>
            </a:r>
            <a:endParaRPr lang="es-MX" sz="2000" dirty="0"/>
          </a:p>
          <a:p>
            <a:pPr marL="914400" lvl="4" indent="-457200" algn="just">
              <a:spcBef>
                <a:spcPts val="600"/>
              </a:spcBef>
              <a:buClr>
                <a:schemeClr val="accent3">
                  <a:lumMod val="50000"/>
                </a:schemeClr>
              </a:buClr>
              <a:buSzPct val="150000"/>
              <a:buFont typeface="Arial" panose="020B0604020202020204" pitchFamily="34" charset="0"/>
              <a:buChar char="•"/>
            </a:pPr>
            <a:r>
              <a:rPr lang="es-MX" sz="2000" dirty="0"/>
              <a:t>Tienen la capacidad de </a:t>
            </a:r>
            <a:r>
              <a:rPr lang="es-MX" sz="2000" dirty="0" smtClean="0"/>
              <a:t>conocerlas.</a:t>
            </a:r>
            <a:endParaRPr lang="es-MX" sz="2000" dirty="0"/>
          </a:p>
          <a:p>
            <a:pPr marL="914400" lvl="4" indent="-457200" algn="just">
              <a:spcBef>
                <a:spcPts val="600"/>
              </a:spcBef>
              <a:buClr>
                <a:schemeClr val="accent3">
                  <a:lumMod val="50000"/>
                </a:schemeClr>
              </a:buClr>
              <a:buSzPct val="150000"/>
              <a:buFont typeface="Arial" panose="020B0604020202020204" pitchFamily="34" charset="0"/>
              <a:buChar char="•"/>
            </a:pPr>
            <a:r>
              <a:rPr lang="es-MX" sz="2000" dirty="0"/>
              <a:t>EL MEJOR POSICIONADO PARA ABORDAR LOS PROBLEMAS INTERSECTORIALMENTE: todos los Sectores confluyen en lo </a:t>
            </a:r>
            <a:r>
              <a:rPr lang="es-MX" sz="2000" dirty="0" smtClean="0"/>
              <a:t>Local.</a:t>
            </a:r>
            <a:endParaRPr lang="es-MX" sz="2000" dirty="0"/>
          </a:p>
          <a:p>
            <a:pPr marL="0" lvl="2" algn="just">
              <a:spcBef>
                <a:spcPts val="600"/>
              </a:spcBef>
              <a:buClr>
                <a:schemeClr val="accent3">
                  <a:lumMod val="50000"/>
                </a:schemeClr>
              </a:buClr>
              <a:buSzPct val="150000"/>
            </a:pPr>
            <a:r>
              <a:rPr lang="es-MX" sz="2400" b="1" dirty="0"/>
              <a:t>Jurisdicción Sanitaria</a:t>
            </a:r>
          </a:p>
          <a:p>
            <a:pPr marL="914400" lvl="4" indent="-457200" algn="just">
              <a:spcBef>
                <a:spcPts val="600"/>
              </a:spcBef>
              <a:buClr>
                <a:schemeClr val="accent3">
                  <a:lumMod val="50000"/>
                </a:schemeClr>
              </a:buClr>
              <a:buSzPct val="150000"/>
              <a:buFont typeface="Arial" panose="020B0604020202020204" pitchFamily="34" charset="0"/>
              <a:buChar char="•"/>
            </a:pPr>
            <a:r>
              <a:rPr lang="es-MX" sz="2000" dirty="0"/>
              <a:t>La celda organizacional diseñada para acercar la acción de salud pública al orden </a:t>
            </a:r>
            <a:r>
              <a:rPr lang="es-MX" sz="2000" dirty="0" smtClean="0"/>
              <a:t>local.</a:t>
            </a:r>
            <a:endParaRPr lang="es-MX" sz="2000" dirty="0"/>
          </a:p>
          <a:p>
            <a:pPr marL="914400" lvl="4" indent="-457200" algn="just">
              <a:spcBef>
                <a:spcPts val="600"/>
              </a:spcBef>
              <a:buClr>
                <a:schemeClr val="accent3">
                  <a:lumMod val="50000"/>
                </a:schemeClr>
              </a:buClr>
              <a:buSzPct val="150000"/>
              <a:buFont typeface="Arial" panose="020B0604020202020204" pitchFamily="34" charset="0"/>
              <a:buChar char="•"/>
            </a:pPr>
            <a:r>
              <a:rPr lang="es-MX" sz="2000" dirty="0"/>
              <a:t>INTERFASE NATURAL entre los Servicios de Salud y el </a:t>
            </a:r>
            <a:r>
              <a:rPr lang="es-MX" sz="2000" dirty="0" smtClean="0"/>
              <a:t>Municipio.</a:t>
            </a:r>
            <a:endParaRPr lang="es-MX" sz="2000" dirty="0"/>
          </a:p>
        </p:txBody>
      </p:sp>
    </p:spTree>
    <p:extLst>
      <p:ext uri="{BB962C8B-B14F-4D97-AF65-F5344CB8AC3E}">
        <p14:creationId xmlns:p14="http://schemas.microsoft.com/office/powerpoint/2010/main" xmlns="" val="61301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50"/>
                                        <p:tgtEl>
                                          <p:spTgt spid="3">
                                            <p:txEl>
                                              <p:pRg st="0" end="0"/>
                                            </p:txEl>
                                          </p:spTgt>
                                        </p:tgtEl>
                                      </p:cBhvr>
                                    </p:animEffect>
                                    <p:anim calcmode="lin" valueType="num">
                                      <p:cBhvr>
                                        <p:cTn id="14"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50"/>
                                        <p:tgtEl>
                                          <p:spTgt spid="3">
                                            <p:txEl>
                                              <p:pRg st="1" end="1"/>
                                            </p:txEl>
                                          </p:spTgt>
                                        </p:tgtEl>
                                      </p:cBhvr>
                                    </p:animEffect>
                                    <p:anim calcmode="lin" valueType="num">
                                      <p:cBhvr>
                                        <p:cTn id="20" dur="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250"/>
                                        <p:tgtEl>
                                          <p:spTgt spid="3">
                                            <p:txEl>
                                              <p:pRg st="2" end="2"/>
                                            </p:txEl>
                                          </p:spTgt>
                                        </p:tgtEl>
                                      </p:cBhvr>
                                    </p:animEffect>
                                    <p:anim calcmode="lin" valueType="num">
                                      <p:cBhvr>
                                        <p:cTn id="26" dur="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1250"/>
                            </p:stCondLst>
                            <p:childTnLst>
                              <p:par>
                                <p:cTn id="29" presetID="42"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250"/>
                                        <p:tgtEl>
                                          <p:spTgt spid="3">
                                            <p:txEl>
                                              <p:pRg st="3" end="3"/>
                                            </p:txEl>
                                          </p:spTgt>
                                        </p:tgtEl>
                                      </p:cBhvr>
                                    </p:animEffect>
                                    <p:anim calcmode="lin" valueType="num">
                                      <p:cBhvr>
                                        <p:cTn id="32" dur="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42" presetClass="entr" presetSubtype="0"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250"/>
                                        <p:tgtEl>
                                          <p:spTgt spid="3">
                                            <p:txEl>
                                              <p:pRg st="4" end="4"/>
                                            </p:txEl>
                                          </p:spTgt>
                                        </p:tgtEl>
                                      </p:cBhvr>
                                    </p:animEffect>
                                    <p:anim calcmode="lin" valueType="num">
                                      <p:cBhvr>
                                        <p:cTn id="38" dur="2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2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1750"/>
                            </p:stCondLst>
                            <p:childTnLst>
                              <p:par>
                                <p:cTn id="41" presetID="42" presetClass="entr" presetSubtype="0" fill="hold" grpId="0"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250"/>
                                        <p:tgtEl>
                                          <p:spTgt spid="3">
                                            <p:txEl>
                                              <p:pRg st="5" end="5"/>
                                            </p:txEl>
                                          </p:spTgt>
                                        </p:tgtEl>
                                      </p:cBhvr>
                                    </p:animEffect>
                                    <p:anim calcmode="lin" valueType="num">
                                      <p:cBhvr>
                                        <p:cTn id="44" dur="2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2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6" fill="hold">
                            <p:stCondLst>
                              <p:cond delay="2000"/>
                            </p:stCondLst>
                            <p:childTnLst>
                              <p:par>
                                <p:cTn id="47" presetID="42" presetClass="entr" presetSubtype="0" fill="hold" grpId="0" nodeType="after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250"/>
                                        <p:tgtEl>
                                          <p:spTgt spid="3">
                                            <p:txEl>
                                              <p:pRg st="6" end="6"/>
                                            </p:txEl>
                                          </p:spTgt>
                                        </p:tgtEl>
                                      </p:cBhvr>
                                    </p:animEffect>
                                    <p:anim calcmode="lin" valueType="num">
                                      <p:cBhvr>
                                        <p:cTn id="50" dur="2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25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52" fill="hold">
                            <p:stCondLst>
                              <p:cond delay="2250"/>
                            </p:stCondLst>
                            <p:childTnLst>
                              <p:par>
                                <p:cTn id="53" presetID="42" presetClass="entr" presetSubtype="0" fill="hold" grpId="0" nodeType="after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250"/>
                                        <p:tgtEl>
                                          <p:spTgt spid="3">
                                            <p:txEl>
                                              <p:pRg st="7" end="7"/>
                                            </p:txEl>
                                          </p:spTgt>
                                        </p:tgtEl>
                                      </p:cBhvr>
                                    </p:animEffect>
                                    <p:anim calcmode="lin" valueType="num">
                                      <p:cBhvr>
                                        <p:cTn id="56" dur="25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7" dur="25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8" fill="hold">
                            <p:stCondLst>
                              <p:cond delay="2500"/>
                            </p:stCondLst>
                            <p:childTnLst>
                              <p:par>
                                <p:cTn id="59" presetID="42" presetClass="entr" presetSubtype="0" fill="hold" grpId="0" nodeType="after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Effect transition="in" filter="fade">
                                      <p:cBhvr>
                                        <p:cTn id="61" dur="250"/>
                                        <p:tgtEl>
                                          <p:spTgt spid="3">
                                            <p:txEl>
                                              <p:pRg st="8" end="8"/>
                                            </p:txEl>
                                          </p:spTgt>
                                        </p:tgtEl>
                                      </p:cBhvr>
                                    </p:animEffect>
                                    <p:anim calcmode="lin" valueType="num">
                                      <p:cBhvr>
                                        <p:cTn id="62" dur="25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3" dur="25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64" fill="hold">
                            <p:stCondLst>
                              <p:cond delay="2750"/>
                            </p:stCondLst>
                            <p:childTnLst>
                              <p:par>
                                <p:cTn id="65" presetID="42" presetClass="entr" presetSubtype="0" fill="hold" grpId="0" nodeType="after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Effect transition="in" filter="fade">
                                      <p:cBhvr>
                                        <p:cTn id="67" dur="250"/>
                                        <p:tgtEl>
                                          <p:spTgt spid="3">
                                            <p:txEl>
                                              <p:pRg st="9" end="9"/>
                                            </p:txEl>
                                          </p:spTgt>
                                        </p:tgtEl>
                                      </p:cBhvr>
                                    </p:animEffect>
                                    <p:anim calcmode="lin" valueType="num">
                                      <p:cBhvr>
                                        <p:cTn id="68" dur="25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9" dur="25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467544" y="1196404"/>
            <a:ext cx="8207375" cy="1368499"/>
            <a:chOff x="467544" y="1196404"/>
            <a:chExt cx="8207375" cy="1368499"/>
          </a:xfrm>
        </p:grpSpPr>
        <p:sp>
          <p:nvSpPr>
            <p:cNvPr id="153602" name="Rectangle 2"/>
            <p:cNvSpPr>
              <a:spLocks noChangeArrowheads="1"/>
            </p:cNvSpPr>
            <p:nvPr/>
          </p:nvSpPr>
          <p:spPr bwMode="auto">
            <a:xfrm>
              <a:off x="6300019" y="1196404"/>
              <a:ext cx="2374900" cy="1368499"/>
            </a:xfrm>
            <a:prstGeom prst="rect">
              <a:avLst/>
            </a:prstGeom>
            <a:solidFill>
              <a:schemeClr val="tx1">
                <a:lumMod val="50000"/>
                <a:lumOff val="50000"/>
              </a:schemeClr>
            </a:solidFill>
            <a:ln/>
          </p:spPr>
          <p:style>
            <a:lnRef idx="0">
              <a:schemeClr val="accent3"/>
            </a:lnRef>
            <a:fillRef idx="3">
              <a:schemeClr val="accent3"/>
            </a:fillRef>
            <a:effectRef idx="3">
              <a:schemeClr val="accent3"/>
            </a:effectRef>
            <a:fontRef idx="minor">
              <a:schemeClr val="lt1"/>
            </a:fontRef>
          </p:style>
          <p:txBody>
            <a:bodyPr anchor="ctr"/>
            <a:lstStyle/>
            <a:p>
              <a:pPr algn="ctr">
                <a:spcBef>
                  <a:spcPct val="20000"/>
                </a:spcBef>
                <a:spcAft>
                  <a:spcPct val="20000"/>
                </a:spcAft>
                <a:buClr>
                  <a:srgbClr val="A50021"/>
                </a:buClr>
                <a:buFont typeface="Wingdings" pitchFamily="2" charset="2"/>
                <a:buNone/>
              </a:pPr>
              <a:r>
                <a:rPr lang="es-MX" sz="2000" b="1" dirty="0">
                  <a:solidFill>
                    <a:schemeClr val="bg1"/>
                  </a:solidFill>
                  <a:effectLst>
                    <a:outerShdw blurRad="38100" dist="38100" dir="2700000" algn="tl">
                      <a:srgbClr val="000000">
                        <a:alpha val="43137"/>
                      </a:srgbClr>
                    </a:outerShdw>
                  </a:effectLst>
                </a:rPr>
                <a:t>Articulación de aspectos sociales con la producción social en salud</a:t>
              </a:r>
            </a:p>
          </p:txBody>
        </p:sp>
        <p:sp>
          <p:nvSpPr>
            <p:cNvPr id="153603" name="Rectangle 3"/>
            <p:cNvSpPr>
              <a:spLocks noChangeArrowheads="1"/>
            </p:cNvSpPr>
            <p:nvPr/>
          </p:nvSpPr>
          <p:spPr bwMode="auto">
            <a:xfrm>
              <a:off x="467544" y="1196404"/>
              <a:ext cx="2303462" cy="1368498"/>
            </a:xfrm>
            <a:prstGeom prst="rect">
              <a:avLst/>
            </a:prstGeom>
            <a:solidFill>
              <a:schemeClr val="tx1">
                <a:lumMod val="50000"/>
                <a:lumOff val="50000"/>
              </a:schemeClr>
            </a:solidFill>
            <a:ln/>
          </p:spPr>
          <p:style>
            <a:lnRef idx="0">
              <a:schemeClr val="accent3"/>
            </a:lnRef>
            <a:fillRef idx="3">
              <a:schemeClr val="accent3"/>
            </a:fillRef>
            <a:effectRef idx="3">
              <a:schemeClr val="accent3"/>
            </a:effectRef>
            <a:fontRef idx="minor">
              <a:schemeClr val="lt1"/>
            </a:fontRef>
          </p:style>
          <p:txBody>
            <a:bodyPr anchor="ctr"/>
            <a:lstStyle/>
            <a:p>
              <a:pPr algn="ctr">
                <a:spcBef>
                  <a:spcPct val="20000"/>
                </a:spcBef>
                <a:spcAft>
                  <a:spcPct val="20000"/>
                </a:spcAft>
                <a:buClr>
                  <a:srgbClr val="A50021"/>
                </a:buClr>
                <a:buFont typeface="Wingdings" pitchFamily="2" charset="2"/>
                <a:buNone/>
              </a:pPr>
              <a:r>
                <a:rPr lang="es-MX" sz="2000" b="1" dirty="0">
                  <a:solidFill>
                    <a:schemeClr val="bg1"/>
                  </a:solidFill>
                  <a:effectLst>
                    <a:outerShdw blurRad="38100" dist="38100" dir="2700000" algn="tl">
                      <a:srgbClr val="000000">
                        <a:alpha val="43137"/>
                      </a:srgbClr>
                    </a:outerShdw>
                  </a:effectLst>
                </a:rPr>
                <a:t>Capacidad efectiva de participación de la ciudadanía</a:t>
              </a:r>
            </a:p>
          </p:txBody>
        </p:sp>
        <p:sp>
          <p:nvSpPr>
            <p:cNvPr id="153605" name="AutoShape 5"/>
            <p:cNvSpPr>
              <a:spLocks noChangeArrowheads="1"/>
            </p:cNvSpPr>
            <p:nvPr/>
          </p:nvSpPr>
          <p:spPr bwMode="auto">
            <a:xfrm rot="-5400000">
              <a:off x="3994175" y="46261"/>
              <a:ext cx="1081087" cy="3527425"/>
            </a:xfrm>
            <a:prstGeom prst="upDownArrowCallout">
              <a:avLst>
                <a:gd name="adj1" fmla="val 38037"/>
                <a:gd name="adj2" fmla="val 37963"/>
                <a:gd name="adj3" fmla="val 41783"/>
                <a:gd name="adj4" fmla="val 50000"/>
              </a:avLst>
            </a:prstGeom>
            <a:solidFill>
              <a:schemeClr val="accent3">
                <a:lumMod val="50000"/>
              </a:schemeClr>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es-MX" b="1" dirty="0">
                <a:solidFill>
                  <a:schemeClr val="bg1"/>
                </a:solidFill>
              </a:endParaRPr>
            </a:p>
          </p:txBody>
        </p:sp>
        <p:sp>
          <p:nvSpPr>
            <p:cNvPr id="153606" name="Rectangle 6"/>
            <p:cNvSpPr>
              <a:spLocks noChangeArrowheads="1"/>
            </p:cNvSpPr>
            <p:nvPr/>
          </p:nvSpPr>
          <p:spPr bwMode="auto">
            <a:xfrm>
              <a:off x="3202806" y="1523430"/>
              <a:ext cx="3384550"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just">
                <a:spcBef>
                  <a:spcPct val="20000"/>
                </a:spcBef>
                <a:spcAft>
                  <a:spcPct val="20000"/>
                </a:spcAft>
                <a:buClr>
                  <a:srgbClr val="A50021"/>
                </a:buClr>
                <a:buFont typeface="Wingdings" pitchFamily="2" charset="2"/>
                <a:buNone/>
              </a:pPr>
              <a:r>
                <a:rPr lang="es-MX" sz="2800" b="1" dirty="0">
                  <a:solidFill>
                    <a:schemeClr val="bg1"/>
                  </a:solidFill>
                  <a:effectLst>
                    <a:outerShdw blurRad="38100" dist="38100" dir="2700000" algn="tl">
                      <a:srgbClr val="000000">
                        <a:alpha val="43137"/>
                      </a:srgbClr>
                    </a:outerShdw>
                  </a:effectLst>
                </a:rPr>
                <a:t>Desarrollo local</a:t>
              </a:r>
            </a:p>
          </p:txBody>
        </p:sp>
      </p:grpSp>
      <p:sp>
        <p:nvSpPr>
          <p:cNvPr id="153607" name="Text Box 7"/>
          <p:cNvSpPr txBox="1">
            <a:spLocks noChangeArrowheads="1"/>
          </p:cNvSpPr>
          <p:nvPr/>
        </p:nvSpPr>
        <p:spPr bwMode="auto">
          <a:xfrm>
            <a:off x="467544" y="2751311"/>
            <a:ext cx="8207375" cy="461665"/>
          </a:xfrm>
          <a:prstGeom prst="rect">
            <a:avLst/>
          </a:prstGeom>
          <a:solidFill>
            <a:srgbClr val="C00000"/>
          </a:solid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spcBef>
                <a:spcPct val="50000"/>
              </a:spcBef>
            </a:pPr>
            <a:r>
              <a:rPr lang="es-ES" sz="2400" b="1" dirty="0">
                <a:solidFill>
                  <a:schemeClr val="bg1"/>
                </a:solidFill>
                <a:effectLst>
                  <a:outerShdw blurRad="38100" dist="38100" dir="2700000" algn="tl">
                    <a:srgbClr val="000000">
                      <a:alpha val="43137"/>
                    </a:srgbClr>
                  </a:outerShdw>
                </a:effectLst>
              </a:rPr>
              <a:t>Ejes de acción para desarrollar salud</a:t>
            </a:r>
          </a:p>
        </p:txBody>
      </p:sp>
      <p:sp>
        <p:nvSpPr>
          <p:cNvPr id="2" name="CuadroTexto 1"/>
          <p:cNvSpPr txBox="1"/>
          <p:nvPr/>
        </p:nvSpPr>
        <p:spPr>
          <a:xfrm>
            <a:off x="431540" y="3429000"/>
            <a:ext cx="8280920" cy="3323987"/>
          </a:xfrm>
          <a:prstGeom prst="rect">
            <a:avLst/>
          </a:prstGeom>
          <a:noFill/>
        </p:spPr>
        <p:txBody>
          <a:bodyPr wrap="square" rtlCol="0">
            <a:spAutoFit/>
          </a:bodyPr>
          <a:lstStyle>
            <a:defPPr>
              <a:defRPr lang="es-MX"/>
            </a:defPPr>
            <a:lvl1pPr marL="285750" indent="-285750" algn="just">
              <a:spcBef>
                <a:spcPts val="2400"/>
              </a:spcBef>
              <a:buClr>
                <a:schemeClr val="accent3">
                  <a:lumMod val="50000"/>
                </a:schemeClr>
              </a:buClr>
              <a:buSzPct val="150000"/>
              <a:buFont typeface="Arial" panose="020B0604020202020204" pitchFamily="34" charset="0"/>
              <a:buChar char="•"/>
              <a:defRPr sz="2200"/>
            </a:lvl1pPr>
          </a:lstStyle>
          <a:p>
            <a:pPr marL="457200" indent="-457200">
              <a:spcBef>
                <a:spcPts val="1200"/>
              </a:spcBef>
              <a:buFont typeface="+mj-lt"/>
              <a:buAutoNum type="arabicPeriod"/>
            </a:pPr>
            <a:r>
              <a:rPr lang="es-ES" sz="2000" dirty="0"/>
              <a:t>Ampliar la definición y concepto de salud (aspectos económicos y sociales</a:t>
            </a:r>
            <a:r>
              <a:rPr lang="es-ES" sz="2000" dirty="0" smtClean="0"/>
              <a:t>).</a:t>
            </a:r>
            <a:endParaRPr lang="es-ES" sz="2000" dirty="0"/>
          </a:p>
          <a:p>
            <a:pPr marL="457200" indent="-457200">
              <a:spcBef>
                <a:spcPts val="1200"/>
              </a:spcBef>
              <a:buFont typeface="+mj-lt"/>
              <a:buAutoNum type="arabicPeriod"/>
            </a:pPr>
            <a:r>
              <a:rPr lang="es-ES" sz="2000" dirty="0"/>
              <a:t>Examinar aspectos sociales y políticos más globales. Estrategias de mayor dimensión social y política enmarcadas en la equidad y en la inclusión </a:t>
            </a:r>
            <a:r>
              <a:rPr lang="es-ES" sz="2000" dirty="0" smtClean="0"/>
              <a:t>social.</a:t>
            </a:r>
            <a:endParaRPr lang="es-ES" sz="2000" dirty="0"/>
          </a:p>
          <a:p>
            <a:pPr marL="457200" indent="-457200">
              <a:spcBef>
                <a:spcPts val="1200"/>
              </a:spcBef>
              <a:buFont typeface="+mj-lt"/>
              <a:buAutoNum type="arabicPeriod"/>
            </a:pPr>
            <a:r>
              <a:rPr lang="es-ES" sz="2000" dirty="0"/>
              <a:t>Incorporar el concepto de empoderamiento y capital social, cuyo fundamento es la participación </a:t>
            </a:r>
            <a:r>
              <a:rPr lang="es-ES" sz="2000" dirty="0" smtClean="0"/>
              <a:t>social.</a:t>
            </a:r>
            <a:endParaRPr lang="es-ES" sz="2000" dirty="0"/>
          </a:p>
          <a:p>
            <a:pPr marL="457200" indent="-457200">
              <a:spcBef>
                <a:spcPts val="1200"/>
              </a:spcBef>
              <a:buFont typeface="+mj-lt"/>
              <a:buAutoNum type="arabicPeriod"/>
            </a:pPr>
            <a:r>
              <a:rPr lang="es-ES" sz="2000" dirty="0"/>
              <a:t>Fomentar la participación de actores sociales (identificación de problemas, análisis y propuesta de estrategias para su resolución</a:t>
            </a:r>
            <a:r>
              <a:rPr lang="es-ES" sz="2000" dirty="0" smtClean="0"/>
              <a:t>).</a:t>
            </a:r>
            <a:endParaRPr lang="es-ES" sz="2000" dirty="0"/>
          </a:p>
        </p:txBody>
      </p:sp>
    </p:spTree>
    <p:extLst>
      <p:ext uri="{BB962C8B-B14F-4D97-AF65-F5344CB8AC3E}">
        <p14:creationId xmlns:p14="http://schemas.microsoft.com/office/powerpoint/2010/main" xmlns="" val="402347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53607"/>
                                        </p:tgtEl>
                                        <p:attrNameLst>
                                          <p:attrName>style.visibility</p:attrName>
                                        </p:attrNameLst>
                                      </p:cBhvr>
                                      <p:to>
                                        <p:strVal val="visible"/>
                                      </p:to>
                                    </p:set>
                                    <p:animEffect transition="in" filter="wipe(up)">
                                      <p:cBhvr>
                                        <p:cTn id="11" dur="500"/>
                                        <p:tgtEl>
                                          <p:spTgt spid="15360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250"/>
                                        <p:tgtEl>
                                          <p:spTgt spid="2">
                                            <p:txEl>
                                              <p:pRg st="0" end="0"/>
                                            </p:txEl>
                                          </p:spTgt>
                                        </p:tgtEl>
                                      </p:cBhvr>
                                    </p:animEffect>
                                    <p:anim calcmode="lin" valueType="num">
                                      <p:cBhvr>
                                        <p:cTn id="16" dur="25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7" dur="25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250"/>
                                        <p:tgtEl>
                                          <p:spTgt spid="2">
                                            <p:txEl>
                                              <p:pRg st="1" end="1"/>
                                            </p:txEl>
                                          </p:spTgt>
                                        </p:tgtEl>
                                      </p:cBhvr>
                                    </p:animEffect>
                                    <p:anim calcmode="lin" valueType="num">
                                      <p:cBhvr>
                                        <p:cTn id="22" dur="2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2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250"/>
                                        <p:tgtEl>
                                          <p:spTgt spid="2">
                                            <p:txEl>
                                              <p:pRg st="2" end="2"/>
                                            </p:txEl>
                                          </p:spTgt>
                                        </p:tgtEl>
                                      </p:cBhvr>
                                    </p:animEffect>
                                    <p:anim calcmode="lin" valueType="num">
                                      <p:cBhvr>
                                        <p:cTn id="28" dur="2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9" dur="2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fade">
                                      <p:cBhvr>
                                        <p:cTn id="33" dur="250"/>
                                        <p:tgtEl>
                                          <p:spTgt spid="2">
                                            <p:txEl>
                                              <p:pRg st="3" end="3"/>
                                            </p:txEl>
                                          </p:spTgt>
                                        </p:tgtEl>
                                      </p:cBhvr>
                                    </p:animEffect>
                                    <p:anim calcmode="lin" valueType="num">
                                      <p:cBhvr>
                                        <p:cTn id="34" dur="2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5" dur="2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7" grpId="0" animBg="1"/>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4294967295"/>
          </p:nvPr>
        </p:nvSpPr>
        <p:spPr>
          <a:xfrm>
            <a:off x="611560" y="2132856"/>
            <a:ext cx="7920880" cy="4247317"/>
          </a:xfrm>
          <a:prstGeom prst="rect">
            <a:avLst/>
          </a:prstGeom>
          <a:noFill/>
        </p:spPr>
        <p:txBody>
          <a:bodyPr wrap="square" rtlCol="0">
            <a:spAutoFit/>
          </a:bodyPr>
          <a:lstStyle/>
          <a:p>
            <a:pPr marL="457200" indent="-457200" algn="just">
              <a:spcBef>
                <a:spcPts val="600"/>
              </a:spcBef>
              <a:buClr>
                <a:schemeClr val="accent3">
                  <a:lumMod val="50000"/>
                </a:schemeClr>
              </a:buClr>
              <a:buSzPct val="150000"/>
              <a:buFont typeface="+mj-lt"/>
              <a:buAutoNum type="arabicPeriod"/>
            </a:pPr>
            <a:r>
              <a:rPr lang="es-ES" sz="2000" dirty="0" smtClean="0"/>
              <a:t>Se </a:t>
            </a:r>
            <a:r>
              <a:rPr lang="es-ES" sz="2000" dirty="0"/>
              <a:t>comparten ciertas características geográficas, de población y existen una trayectoria de trabajo </a:t>
            </a:r>
            <a:r>
              <a:rPr lang="es-ES" sz="2000" dirty="0" smtClean="0"/>
              <a:t>común.</a:t>
            </a:r>
            <a:endParaRPr lang="es-ES" sz="2000" dirty="0"/>
          </a:p>
          <a:p>
            <a:pPr marL="457200" indent="-457200" algn="just">
              <a:spcBef>
                <a:spcPts val="600"/>
              </a:spcBef>
              <a:buClr>
                <a:schemeClr val="accent3">
                  <a:lumMod val="50000"/>
                </a:schemeClr>
              </a:buClr>
              <a:buSzPct val="150000"/>
              <a:buFont typeface="+mj-lt"/>
              <a:buAutoNum type="arabicPeriod"/>
            </a:pPr>
            <a:endParaRPr lang="es-ES" sz="2000" dirty="0"/>
          </a:p>
          <a:p>
            <a:pPr marL="457200" indent="-457200" algn="just">
              <a:spcBef>
                <a:spcPts val="600"/>
              </a:spcBef>
              <a:buClr>
                <a:schemeClr val="accent3">
                  <a:lumMod val="50000"/>
                </a:schemeClr>
              </a:buClr>
              <a:buSzPct val="150000"/>
              <a:buFont typeface="+mj-lt"/>
              <a:buAutoNum type="arabicPeriod"/>
            </a:pPr>
            <a:r>
              <a:rPr lang="es-ES" sz="2000" dirty="0"/>
              <a:t>Los encargados de desarrollar las políticas viven donde trabajan, por lo cual se identifican y se ven beneficiados por sus propias </a:t>
            </a:r>
            <a:r>
              <a:rPr lang="es-ES" sz="2000" dirty="0" smtClean="0"/>
              <a:t>políticas.</a:t>
            </a:r>
            <a:endParaRPr lang="es-ES" sz="2000" dirty="0"/>
          </a:p>
          <a:p>
            <a:pPr marL="457200" indent="-457200" algn="just">
              <a:spcBef>
                <a:spcPts val="600"/>
              </a:spcBef>
              <a:buClr>
                <a:schemeClr val="accent3">
                  <a:lumMod val="50000"/>
                </a:schemeClr>
              </a:buClr>
              <a:buSzPct val="150000"/>
              <a:buFont typeface="+mj-lt"/>
              <a:buAutoNum type="arabicPeriod"/>
            </a:pPr>
            <a:endParaRPr lang="es-ES" sz="2000" dirty="0"/>
          </a:p>
          <a:p>
            <a:pPr marL="457200" indent="-457200" algn="just">
              <a:spcBef>
                <a:spcPts val="600"/>
              </a:spcBef>
              <a:buClr>
                <a:schemeClr val="accent3">
                  <a:lumMod val="50000"/>
                </a:schemeClr>
              </a:buClr>
              <a:buSzPct val="150000"/>
              <a:buFont typeface="+mj-lt"/>
              <a:buAutoNum type="arabicPeriod"/>
            </a:pPr>
            <a:r>
              <a:rPr lang="es-ES" sz="2000" dirty="0"/>
              <a:t>Las posibilidades de cooperación intersectorial son </a:t>
            </a:r>
            <a:r>
              <a:rPr lang="es-ES" sz="2000" dirty="0" smtClean="0"/>
              <a:t>mayores.</a:t>
            </a:r>
            <a:endParaRPr lang="es-ES" sz="2000" dirty="0"/>
          </a:p>
          <a:p>
            <a:pPr marL="457200" indent="-457200" algn="just">
              <a:spcBef>
                <a:spcPts val="600"/>
              </a:spcBef>
              <a:buClr>
                <a:schemeClr val="accent3">
                  <a:lumMod val="50000"/>
                </a:schemeClr>
              </a:buClr>
              <a:buSzPct val="150000"/>
              <a:buFont typeface="+mj-lt"/>
              <a:buAutoNum type="arabicPeriod"/>
            </a:pPr>
            <a:endParaRPr lang="es-ES" sz="2000" dirty="0"/>
          </a:p>
          <a:p>
            <a:pPr marL="457200" indent="-457200" algn="just">
              <a:spcBef>
                <a:spcPts val="600"/>
              </a:spcBef>
              <a:buClr>
                <a:schemeClr val="accent3">
                  <a:lumMod val="50000"/>
                </a:schemeClr>
              </a:buClr>
              <a:buSzPct val="150000"/>
              <a:buFont typeface="+mj-lt"/>
              <a:buAutoNum type="arabicPeriod"/>
            </a:pPr>
            <a:r>
              <a:rPr lang="es-MX" sz="2000" dirty="0"/>
              <a:t>La interacción  entre la comunidad y los gobiernos locales,  crea el clima social favorable para el desarrollo de políticas públicas saludables con enfoques diferentes, como en la educación, la economía o en la planeación local</a:t>
            </a:r>
            <a:r>
              <a:rPr lang="es-MX" sz="2000" dirty="0" smtClean="0"/>
              <a:t>.</a:t>
            </a:r>
            <a:endParaRPr lang="es-ES" sz="2000" dirty="0"/>
          </a:p>
        </p:txBody>
      </p:sp>
      <p:sp>
        <p:nvSpPr>
          <p:cNvPr id="26627" name="Text Box 4"/>
          <p:cNvSpPr txBox="1">
            <a:spLocks noChangeArrowheads="1"/>
          </p:cNvSpPr>
          <p:nvPr/>
        </p:nvSpPr>
        <p:spPr bwMode="auto">
          <a:xfrm>
            <a:off x="0" y="1276655"/>
            <a:ext cx="9144000" cy="4961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marL="0" lvl="1" algn="ctr" eaLnBrk="1" hangingPunct="1">
              <a:lnSpc>
                <a:spcPct val="80000"/>
              </a:lnSpc>
              <a:spcBef>
                <a:spcPct val="0"/>
              </a:spcBef>
            </a:pPr>
            <a:r>
              <a:rPr lang="es-MX" sz="3200" b="1" dirty="0">
                <a:solidFill>
                  <a:schemeClr val="accent3">
                    <a:lumMod val="50000"/>
                  </a:schemeClr>
                </a:solidFill>
                <a:effectLst>
                  <a:outerShdw blurRad="38100" dist="38100" dir="2700000" algn="tl">
                    <a:srgbClr val="000000">
                      <a:alpha val="43137"/>
                    </a:srgbClr>
                  </a:outerShdw>
                </a:effectLst>
                <a:latin typeface="+mj-lt"/>
                <a:ea typeface="+mj-ea"/>
                <a:cs typeface="+mj-cs"/>
              </a:rPr>
              <a:t>¿Por qué en el municipio?</a:t>
            </a:r>
            <a:endParaRPr lang="es-ES" sz="3200" b="1" dirty="0">
              <a:solidFill>
                <a:schemeClr val="accent3">
                  <a:lumMod val="50000"/>
                </a:schemeClr>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xmlns="" val="136157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fade">
                                      <p:cBhvr>
                                        <p:cTn id="7" dur="500"/>
                                        <p:tgtEl>
                                          <p:spTgt spid="26627"/>
                                        </p:tgtEl>
                                      </p:cBhvr>
                                    </p:animEffect>
                                    <p:anim calcmode="lin" valueType="num">
                                      <p:cBhvr>
                                        <p:cTn id="8" dur="500" fill="hold"/>
                                        <p:tgtEl>
                                          <p:spTgt spid="26627"/>
                                        </p:tgtEl>
                                        <p:attrNameLst>
                                          <p:attrName>ppt_x</p:attrName>
                                        </p:attrNameLst>
                                      </p:cBhvr>
                                      <p:tavLst>
                                        <p:tav tm="0">
                                          <p:val>
                                            <p:strVal val="#ppt_x"/>
                                          </p:val>
                                        </p:tav>
                                        <p:tav tm="100000">
                                          <p:val>
                                            <p:strVal val="#ppt_x"/>
                                          </p:val>
                                        </p:tav>
                                      </p:tavLst>
                                    </p:anim>
                                    <p:anim calcmode="lin" valueType="num">
                                      <p:cBhvr>
                                        <p:cTn id="9" dur="500" fill="hold"/>
                                        <p:tgtEl>
                                          <p:spTgt spid="2662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6626">
                                            <p:txEl>
                                              <p:pRg st="0" end="0"/>
                                            </p:txEl>
                                          </p:spTgt>
                                        </p:tgtEl>
                                        <p:attrNameLst>
                                          <p:attrName>style.visibility</p:attrName>
                                        </p:attrNameLst>
                                      </p:cBhvr>
                                      <p:to>
                                        <p:strVal val="visible"/>
                                      </p:to>
                                    </p:set>
                                    <p:animEffect transition="in" filter="fade">
                                      <p:cBhvr>
                                        <p:cTn id="13" dur="250"/>
                                        <p:tgtEl>
                                          <p:spTgt spid="26626">
                                            <p:txEl>
                                              <p:pRg st="0" end="0"/>
                                            </p:txEl>
                                          </p:spTgt>
                                        </p:tgtEl>
                                      </p:cBhvr>
                                    </p:animEffect>
                                    <p:anim calcmode="lin" valueType="num">
                                      <p:cBhvr>
                                        <p:cTn id="14" dur="250" fill="hold"/>
                                        <p:tgtEl>
                                          <p:spTgt spid="26626">
                                            <p:txEl>
                                              <p:pRg st="0" end="0"/>
                                            </p:txEl>
                                          </p:spTgt>
                                        </p:tgtEl>
                                        <p:attrNameLst>
                                          <p:attrName>ppt_x</p:attrName>
                                        </p:attrNameLst>
                                      </p:cBhvr>
                                      <p:tavLst>
                                        <p:tav tm="0">
                                          <p:val>
                                            <p:strVal val="#ppt_x"/>
                                          </p:val>
                                        </p:tav>
                                        <p:tav tm="100000">
                                          <p:val>
                                            <p:strVal val="#ppt_x"/>
                                          </p:val>
                                        </p:tav>
                                      </p:tavLst>
                                    </p:anim>
                                    <p:anim calcmode="lin" valueType="num">
                                      <p:cBhvr>
                                        <p:cTn id="15" dur="250" fill="hold"/>
                                        <p:tgtEl>
                                          <p:spTgt spid="26626">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26626">
                                            <p:txEl>
                                              <p:pRg st="2" end="2"/>
                                            </p:txEl>
                                          </p:spTgt>
                                        </p:tgtEl>
                                        <p:attrNameLst>
                                          <p:attrName>style.visibility</p:attrName>
                                        </p:attrNameLst>
                                      </p:cBhvr>
                                      <p:to>
                                        <p:strVal val="visible"/>
                                      </p:to>
                                    </p:set>
                                    <p:animEffect transition="in" filter="fade">
                                      <p:cBhvr>
                                        <p:cTn id="19" dur="250"/>
                                        <p:tgtEl>
                                          <p:spTgt spid="26626">
                                            <p:txEl>
                                              <p:pRg st="2" end="2"/>
                                            </p:txEl>
                                          </p:spTgt>
                                        </p:tgtEl>
                                      </p:cBhvr>
                                    </p:animEffect>
                                    <p:anim calcmode="lin" valueType="num">
                                      <p:cBhvr>
                                        <p:cTn id="20" dur="250" fill="hold"/>
                                        <p:tgtEl>
                                          <p:spTgt spid="26626">
                                            <p:txEl>
                                              <p:pRg st="2" end="2"/>
                                            </p:txEl>
                                          </p:spTgt>
                                        </p:tgtEl>
                                        <p:attrNameLst>
                                          <p:attrName>ppt_x</p:attrName>
                                        </p:attrNameLst>
                                      </p:cBhvr>
                                      <p:tavLst>
                                        <p:tav tm="0">
                                          <p:val>
                                            <p:strVal val="#ppt_x"/>
                                          </p:val>
                                        </p:tav>
                                        <p:tav tm="100000">
                                          <p:val>
                                            <p:strVal val="#ppt_x"/>
                                          </p:val>
                                        </p:tav>
                                      </p:tavLst>
                                    </p:anim>
                                    <p:anim calcmode="lin" valueType="num">
                                      <p:cBhvr>
                                        <p:cTn id="21" dur="250" fill="hold"/>
                                        <p:tgtEl>
                                          <p:spTgt spid="26626">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26626">
                                            <p:txEl>
                                              <p:pRg st="4" end="4"/>
                                            </p:txEl>
                                          </p:spTgt>
                                        </p:tgtEl>
                                        <p:attrNameLst>
                                          <p:attrName>style.visibility</p:attrName>
                                        </p:attrNameLst>
                                      </p:cBhvr>
                                      <p:to>
                                        <p:strVal val="visible"/>
                                      </p:to>
                                    </p:set>
                                    <p:animEffect transition="in" filter="fade">
                                      <p:cBhvr>
                                        <p:cTn id="25" dur="250"/>
                                        <p:tgtEl>
                                          <p:spTgt spid="26626">
                                            <p:txEl>
                                              <p:pRg st="4" end="4"/>
                                            </p:txEl>
                                          </p:spTgt>
                                        </p:tgtEl>
                                      </p:cBhvr>
                                    </p:animEffect>
                                    <p:anim calcmode="lin" valueType="num">
                                      <p:cBhvr>
                                        <p:cTn id="26" dur="250" fill="hold"/>
                                        <p:tgtEl>
                                          <p:spTgt spid="26626">
                                            <p:txEl>
                                              <p:pRg st="4" end="4"/>
                                            </p:txEl>
                                          </p:spTgt>
                                        </p:tgtEl>
                                        <p:attrNameLst>
                                          <p:attrName>ppt_x</p:attrName>
                                        </p:attrNameLst>
                                      </p:cBhvr>
                                      <p:tavLst>
                                        <p:tav tm="0">
                                          <p:val>
                                            <p:strVal val="#ppt_x"/>
                                          </p:val>
                                        </p:tav>
                                        <p:tav tm="100000">
                                          <p:val>
                                            <p:strVal val="#ppt_x"/>
                                          </p:val>
                                        </p:tav>
                                      </p:tavLst>
                                    </p:anim>
                                    <p:anim calcmode="lin" valueType="num">
                                      <p:cBhvr>
                                        <p:cTn id="27" dur="250" fill="hold"/>
                                        <p:tgtEl>
                                          <p:spTgt spid="26626">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1250"/>
                            </p:stCondLst>
                            <p:childTnLst>
                              <p:par>
                                <p:cTn id="29" presetID="42" presetClass="entr" presetSubtype="0" fill="hold" grpId="0" nodeType="afterEffect">
                                  <p:stCondLst>
                                    <p:cond delay="0"/>
                                  </p:stCondLst>
                                  <p:childTnLst>
                                    <p:set>
                                      <p:cBhvr>
                                        <p:cTn id="30" dur="1" fill="hold">
                                          <p:stCondLst>
                                            <p:cond delay="0"/>
                                          </p:stCondLst>
                                        </p:cTn>
                                        <p:tgtEl>
                                          <p:spTgt spid="26626">
                                            <p:txEl>
                                              <p:pRg st="6" end="6"/>
                                            </p:txEl>
                                          </p:spTgt>
                                        </p:tgtEl>
                                        <p:attrNameLst>
                                          <p:attrName>style.visibility</p:attrName>
                                        </p:attrNameLst>
                                      </p:cBhvr>
                                      <p:to>
                                        <p:strVal val="visible"/>
                                      </p:to>
                                    </p:set>
                                    <p:animEffect transition="in" filter="fade">
                                      <p:cBhvr>
                                        <p:cTn id="31" dur="250"/>
                                        <p:tgtEl>
                                          <p:spTgt spid="26626">
                                            <p:txEl>
                                              <p:pRg st="6" end="6"/>
                                            </p:txEl>
                                          </p:spTgt>
                                        </p:tgtEl>
                                      </p:cBhvr>
                                    </p:animEffect>
                                    <p:anim calcmode="lin" valueType="num">
                                      <p:cBhvr>
                                        <p:cTn id="32" dur="250" fill="hold"/>
                                        <p:tgtEl>
                                          <p:spTgt spid="26626">
                                            <p:txEl>
                                              <p:pRg st="6" end="6"/>
                                            </p:txEl>
                                          </p:spTgt>
                                        </p:tgtEl>
                                        <p:attrNameLst>
                                          <p:attrName>ppt_x</p:attrName>
                                        </p:attrNameLst>
                                      </p:cBhvr>
                                      <p:tavLst>
                                        <p:tav tm="0">
                                          <p:val>
                                            <p:strVal val="#ppt_x"/>
                                          </p:val>
                                        </p:tav>
                                        <p:tav tm="100000">
                                          <p:val>
                                            <p:strVal val="#ppt_x"/>
                                          </p:val>
                                        </p:tav>
                                      </p:tavLst>
                                    </p:anim>
                                    <p:anim calcmode="lin" valueType="num">
                                      <p:cBhvr>
                                        <p:cTn id="33" dur="250" fill="hold"/>
                                        <p:tgtEl>
                                          <p:spTgt spid="2662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p"/>
      <p:bldP spid="2662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idx="4294967295"/>
          </p:nvPr>
        </p:nvSpPr>
        <p:spPr bwMode="auto">
          <a:xfrm>
            <a:off x="26886" y="1052736"/>
            <a:ext cx="9117114"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eaLnBrk="0" hangingPunct="0"/>
            <a:r>
              <a:rPr lang="es-ES" sz="3200" b="1" dirty="0">
                <a:solidFill>
                  <a:schemeClr val="accent3">
                    <a:lumMod val="50000"/>
                  </a:schemeClr>
                </a:solidFill>
                <a:effectLst>
                  <a:outerShdw blurRad="38100" dist="38100" dir="2700000" algn="tl">
                    <a:srgbClr val="000000">
                      <a:alpha val="43137"/>
                    </a:srgbClr>
                  </a:outerShdw>
                </a:effectLst>
                <a:ea typeface="+mn-ea"/>
                <a:cs typeface="+mn-cs"/>
              </a:rPr>
              <a:t>Conclusiones</a:t>
            </a:r>
          </a:p>
        </p:txBody>
      </p:sp>
      <p:sp>
        <p:nvSpPr>
          <p:cNvPr id="2" name="CuadroTexto 1"/>
          <p:cNvSpPr txBox="1"/>
          <p:nvPr/>
        </p:nvSpPr>
        <p:spPr>
          <a:xfrm>
            <a:off x="408979" y="1687354"/>
            <a:ext cx="8352928" cy="5170646"/>
          </a:xfrm>
          <a:prstGeom prst="rect">
            <a:avLst/>
          </a:prstGeom>
          <a:noFill/>
        </p:spPr>
        <p:txBody>
          <a:bodyPr wrap="square" rtlCol="0">
            <a:spAutoFit/>
          </a:bodyPr>
          <a:lstStyle/>
          <a:p>
            <a:pPr algn="just">
              <a:spcBef>
                <a:spcPct val="50000"/>
              </a:spcBef>
              <a:buClr>
                <a:srgbClr val="FF0000"/>
              </a:buClr>
            </a:pPr>
            <a:r>
              <a:rPr lang="es-MX" sz="2400" b="1" dirty="0">
                <a:solidFill>
                  <a:srgbClr val="C00000"/>
                </a:solidFill>
              </a:rPr>
              <a:t>En Materia de Salud Pública en el contexto Municipal:</a:t>
            </a:r>
          </a:p>
          <a:p>
            <a:pPr marL="342900" indent="-342900" algn="just">
              <a:spcBef>
                <a:spcPct val="50000"/>
              </a:spcBef>
              <a:buClr>
                <a:schemeClr val="accent3">
                  <a:lumMod val="50000"/>
                </a:schemeClr>
              </a:buClr>
              <a:buSzPct val="150000"/>
              <a:buFont typeface="Arial" panose="020B0604020202020204" pitchFamily="34" charset="0"/>
              <a:buChar char="•"/>
            </a:pPr>
            <a:r>
              <a:rPr lang="es-MX" sz="2400" dirty="0"/>
              <a:t>La sociedad actual requiere gobiernos locales activos y vinculados al </a:t>
            </a:r>
            <a:r>
              <a:rPr lang="es-MX" sz="2400" dirty="0" smtClean="0"/>
              <a:t>desarrollo.</a:t>
            </a:r>
            <a:endParaRPr lang="es-MX" sz="2400" dirty="0"/>
          </a:p>
          <a:p>
            <a:pPr marL="342900" indent="-342900" algn="just">
              <a:spcBef>
                <a:spcPct val="50000"/>
              </a:spcBef>
              <a:buClr>
                <a:schemeClr val="accent3">
                  <a:lumMod val="50000"/>
                </a:schemeClr>
              </a:buClr>
              <a:buSzPct val="150000"/>
              <a:buFont typeface="Arial" panose="020B0604020202020204" pitchFamily="34" charset="0"/>
              <a:buChar char="•"/>
            </a:pPr>
            <a:r>
              <a:rPr lang="es-MX" sz="2400" dirty="0"/>
              <a:t>La nueva cultura democrática requiere prácticas de proximidad y mecanismos de democracia directa y </a:t>
            </a:r>
            <a:r>
              <a:rPr lang="es-MX" sz="2400" dirty="0" smtClean="0"/>
              <a:t>participativa.</a:t>
            </a:r>
            <a:endParaRPr lang="es-MX" sz="2400" dirty="0"/>
          </a:p>
          <a:p>
            <a:pPr marL="342900" indent="-342900" algn="just">
              <a:spcBef>
                <a:spcPct val="50000"/>
              </a:spcBef>
              <a:buClr>
                <a:schemeClr val="accent3">
                  <a:lumMod val="50000"/>
                </a:schemeClr>
              </a:buClr>
              <a:buSzPct val="150000"/>
              <a:buFont typeface="Arial" panose="020B0604020202020204" pitchFamily="34" charset="0"/>
              <a:buChar char="•"/>
            </a:pPr>
            <a:r>
              <a:rPr lang="es-MX" sz="2400" dirty="0"/>
              <a:t>La ciudadanía exige vigilar la acción pública y un gobierno que ofrezca </a:t>
            </a:r>
            <a:r>
              <a:rPr lang="es-MX" sz="2400" dirty="0" smtClean="0"/>
              <a:t>resultados.</a:t>
            </a:r>
            <a:endParaRPr lang="es-MX" sz="2400" dirty="0"/>
          </a:p>
          <a:p>
            <a:pPr marL="342900" indent="-342900" algn="just">
              <a:spcBef>
                <a:spcPct val="50000"/>
              </a:spcBef>
              <a:buClr>
                <a:schemeClr val="accent3">
                  <a:lumMod val="50000"/>
                </a:schemeClr>
              </a:buClr>
              <a:buSzPct val="150000"/>
              <a:buFont typeface="Arial" panose="020B0604020202020204" pitchFamily="34" charset="0"/>
              <a:buChar char="•"/>
            </a:pPr>
            <a:r>
              <a:rPr lang="es-MX" sz="2400" dirty="0"/>
              <a:t>Los gobiernos municipales adquieren una nueva </a:t>
            </a:r>
            <a:r>
              <a:rPr lang="es-MX" sz="2400" dirty="0" smtClean="0"/>
              <a:t>fisonomía.</a:t>
            </a:r>
            <a:endParaRPr lang="es-MX" sz="2400" dirty="0"/>
          </a:p>
          <a:p>
            <a:pPr marL="1169988" lvl="2" indent="-363538" algn="just">
              <a:spcBef>
                <a:spcPct val="50000"/>
              </a:spcBef>
              <a:buClr>
                <a:schemeClr val="tx1">
                  <a:lumMod val="65000"/>
                  <a:lumOff val="35000"/>
                </a:schemeClr>
              </a:buClr>
              <a:buSzPct val="100000"/>
              <a:buFont typeface="Wingdings" panose="05000000000000000000" pitchFamily="2" charset="2"/>
              <a:buChar char="§"/>
            </a:pPr>
            <a:r>
              <a:rPr lang="es-MX" sz="2000" dirty="0"/>
              <a:t>Se convierten en los “eslabones del desarrollo</a:t>
            </a:r>
            <a:r>
              <a:rPr lang="es-MX" sz="2000" dirty="0" smtClean="0"/>
              <a:t>”.</a:t>
            </a:r>
            <a:endParaRPr lang="es-MX" sz="2000" dirty="0"/>
          </a:p>
          <a:p>
            <a:pPr marL="1169988" lvl="2" indent="-363538" algn="just">
              <a:spcBef>
                <a:spcPct val="50000"/>
              </a:spcBef>
              <a:buClr>
                <a:schemeClr val="tx1">
                  <a:lumMod val="65000"/>
                  <a:lumOff val="35000"/>
                </a:schemeClr>
              </a:buClr>
              <a:buSzPct val="100000"/>
              <a:buFont typeface="Wingdings" panose="05000000000000000000" pitchFamily="2" charset="2"/>
              <a:buChar char="§"/>
            </a:pPr>
            <a:r>
              <a:rPr lang="es-MX" sz="2000" dirty="0"/>
              <a:t>Se convierten en las “cajas de resonancia” de la </a:t>
            </a:r>
            <a:r>
              <a:rPr lang="es-MX" sz="2000" dirty="0" smtClean="0"/>
              <a:t>gobernabilidad.</a:t>
            </a:r>
            <a:endParaRPr lang="es-MX" sz="2000" dirty="0"/>
          </a:p>
          <a:p>
            <a:pPr marL="1169988" lvl="2" indent="-363538" algn="just">
              <a:spcBef>
                <a:spcPct val="50000"/>
              </a:spcBef>
              <a:buClr>
                <a:schemeClr val="tx1">
                  <a:lumMod val="65000"/>
                  <a:lumOff val="35000"/>
                </a:schemeClr>
              </a:buClr>
              <a:buSzPct val="100000"/>
              <a:buFont typeface="Wingdings" panose="05000000000000000000" pitchFamily="2" charset="2"/>
              <a:buChar char="§"/>
            </a:pPr>
            <a:r>
              <a:rPr lang="es-MX" sz="2000" dirty="0"/>
              <a:t>Generan capacidades innovadoras </a:t>
            </a:r>
            <a:r>
              <a:rPr lang="es-MX" sz="2000" dirty="0" smtClean="0"/>
              <a:t>diversas.</a:t>
            </a:r>
            <a:endParaRPr lang="es-MX" sz="2000" dirty="0"/>
          </a:p>
        </p:txBody>
      </p:sp>
    </p:spTree>
    <p:extLst>
      <p:ext uri="{BB962C8B-B14F-4D97-AF65-F5344CB8AC3E}">
        <p14:creationId xmlns:p14="http://schemas.microsoft.com/office/powerpoint/2010/main" xmlns="" val="297385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69986"/>
                                        </p:tgtEl>
                                        <p:attrNameLst>
                                          <p:attrName>style.visibility</p:attrName>
                                        </p:attrNameLst>
                                      </p:cBhvr>
                                      <p:to>
                                        <p:strVal val="visible"/>
                                      </p:to>
                                    </p:set>
                                    <p:animEffect transition="in" filter="fade">
                                      <p:cBhvr>
                                        <p:cTn id="7" dur="500"/>
                                        <p:tgtEl>
                                          <p:spTgt spid="169986"/>
                                        </p:tgtEl>
                                      </p:cBhvr>
                                    </p:animEffect>
                                    <p:anim calcmode="lin" valueType="num">
                                      <p:cBhvr>
                                        <p:cTn id="8" dur="500" fill="hold"/>
                                        <p:tgtEl>
                                          <p:spTgt spid="169986"/>
                                        </p:tgtEl>
                                        <p:attrNameLst>
                                          <p:attrName>ppt_x</p:attrName>
                                        </p:attrNameLst>
                                      </p:cBhvr>
                                      <p:tavLst>
                                        <p:tav tm="0">
                                          <p:val>
                                            <p:strVal val="#ppt_x"/>
                                          </p:val>
                                        </p:tav>
                                        <p:tav tm="100000">
                                          <p:val>
                                            <p:strVal val="#ppt_x"/>
                                          </p:val>
                                        </p:tav>
                                      </p:tavLst>
                                    </p:anim>
                                    <p:anim calcmode="lin" valueType="num">
                                      <p:cBhvr>
                                        <p:cTn id="9" dur="500" fill="hold"/>
                                        <p:tgtEl>
                                          <p:spTgt spid="16998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250"/>
                                        <p:tgtEl>
                                          <p:spTgt spid="2">
                                            <p:txEl>
                                              <p:pRg st="0" end="0"/>
                                            </p:txEl>
                                          </p:spTgt>
                                        </p:tgtEl>
                                      </p:cBhvr>
                                    </p:animEffect>
                                    <p:anim calcmode="lin" valueType="num">
                                      <p:cBhvr>
                                        <p:cTn id="14" dur="25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25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250"/>
                                        <p:tgtEl>
                                          <p:spTgt spid="2">
                                            <p:txEl>
                                              <p:pRg st="1" end="1"/>
                                            </p:txEl>
                                          </p:spTgt>
                                        </p:tgtEl>
                                      </p:cBhvr>
                                    </p:animEffect>
                                    <p:anim calcmode="lin" valueType="num">
                                      <p:cBhvr>
                                        <p:cTn id="20" dur="2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2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250"/>
                                        <p:tgtEl>
                                          <p:spTgt spid="2">
                                            <p:txEl>
                                              <p:pRg st="2" end="2"/>
                                            </p:txEl>
                                          </p:spTgt>
                                        </p:tgtEl>
                                      </p:cBhvr>
                                    </p:animEffect>
                                    <p:anim calcmode="lin" valueType="num">
                                      <p:cBhvr>
                                        <p:cTn id="26" dur="2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7" dur="2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1250"/>
                            </p:stCondLst>
                            <p:childTnLst>
                              <p:par>
                                <p:cTn id="29" presetID="42" presetClass="entr" presetSubtype="0" fill="hold" grpId="0" nodeType="after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250"/>
                                        <p:tgtEl>
                                          <p:spTgt spid="2">
                                            <p:txEl>
                                              <p:pRg st="3" end="3"/>
                                            </p:txEl>
                                          </p:spTgt>
                                        </p:tgtEl>
                                      </p:cBhvr>
                                    </p:animEffect>
                                    <p:anim calcmode="lin" valueType="num">
                                      <p:cBhvr>
                                        <p:cTn id="32" dur="2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3" dur="2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42" presetClass="entr" presetSubtype="0" fill="hold" grpId="0" nodeType="after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fade">
                                      <p:cBhvr>
                                        <p:cTn id="37" dur="250"/>
                                        <p:tgtEl>
                                          <p:spTgt spid="2">
                                            <p:txEl>
                                              <p:pRg st="4" end="4"/>
                                            </p:txEl>
                                          </p:spTgt>
                                        </p:tgtEl>
                                      </p:cBhvr>
                                    </p:animEffect>
                                    <p:anim calcmode="lin" valueType="num">
                                      <p:cBhvr>
                                        <p:cTn id="38" dur="2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9" dur="2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1750"/>
                            </p:stCondLst>
                            <p:childTnLst>
                              <p:par>
                                <p:cTn id="41" presetID="42" presetClass="entr" presetSubtype="0" fill="hold" grpId="0" nodeType="after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animEffect transition="in" filter="fade">
                                      <p:cBhvr>
                                        <p:cTn id="43" dur="250"/>
                                        <p:tgtEl>
                                          <p:spTgt spid="2">
                                            <p:txEl>
                                              <p:pRg st="5" end="5"/>
                                            </p:txEl>
                                          </p:spTgt>
                                        </p:tgtEl>
                                      </p:cBhvr>
                                    </p:animEffect>
                                    <p:anim calcmode="lin" valueType="num">
                                      <p:cBhvr>
                                        <p:cTn id="44" dur="25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5" dur="25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par>
                          <p:cTn id="46" fill="hold">
                            <p:stCondLst>
                              <p:cond delay="2000"/>
                            </p:stCondLst>
                            <p:childTnLst>
                              <p:par>
                                <p:cTn id="47" presetID="42" presetClass="entr" presetSubtype="0" fill="hold" grpId="0" nodeType="after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250"/>
                                        <p:tgtEl>
                                          <p:spTgt spid="2">
                                            <p:txEl>
                                              <p:pRg st="6" end="6"/>
                                            </p:txEl>
                                          </p:spTgt>
                                        </p:tgtEl>
                                      </p:cBhvr>
                                    </p:animEffect>
                                    <p:anim calcmode="lin" valueType="num">
                                      <p:cBhvr>
                                        <p:cTn id="50" dur="25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25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par>
                          <p:cTn id="52" fill="hold">
                            <p:stCondLst>
                              <p:cond delay="2250"/>
                            </p:stCondLst>
                            <p:childTnLst>
                              <p:par>
                                <p:cTn id="53" presetID="42" presetClass="entr" presetSubtype="0" fill="hold" grpId="0" nodeType="afterEffect">
                                  <p:stCondLst>
                                    <p:cond delay="0"/>
                                  </p:stCondLst>
                                  <p:childTnLst>
                                    <p:set>
                                      <p:cBhvr>
                                        <p:cTn id="54" dur="1" fill="hold">
                                          <p:stCondLst>
                                            <p:cond delay="0"/>
                                          </p:stCondLst>
                                        </p:cTn>
                                        <p:tgtEl>
                                          <p:spTgt spid="2">
                                            <p:txEl>
                                              <p:pRg st="7" end="7"/>
                                            </p:txEl>
                                          </p:spTgt>
                                        </p:tgtEl>
                                        <p:attrNameLst>
                                          <p:attrName>style.visibility</p:attrName>
                                        </p:attrNameLst>
                                      </p:cBhvr>
                                      <p:to>
                                        <p:strVal val="visible"/>
                                      </p:to>
                                    </p:set>
                                    <p:animEffect transition="in" filter="fade">
                                      <p:cBhvr>
                                        <p:cTn id="55" dur="250"/>
                                        <p:tgtEl>
                                          <p:spTgt spid="2">
                                            <p:txEl>
                                              <p:pRg st="7" end="7"/>
                                            </p:txEl>
                                          </p:spTgt>
                                        </p:tgtEl>
                                      </p:cBhvr>
                                    </p:animEffect>
                                    <p:anim calcmode="lin" valueType="num">
                                      <p:cBhvr>
                                        <p:cTn id="56" dur="25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7" dur="25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6" grpId="0"/>
      <p:bldP spid="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3429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1 Rectángulo"/>
          <p:cNvSpPr/>
          <p:nvPr/>
        </p:nvSpPr>
        <p:spPr>
          <a:xfrm>
            <a:off x="0" y="3429000"/>
            <a:ext cx="9144000" cy="34290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latin typeface="+mj-lt"/>
            </a:endParaRPr>
          </a:p>
        </p:txBody>
      </p:sp>
      <p:sp>
        <p:nvSpPr>
          <p:cNvPr id="4" name="3 Rectángulo"/>
          <p:cNvSpPr/>
          <p:nvPr/>
        </p:nvSpPr>
        <p:spPr>
          <a:xfrm>
            <a:off x="233772" y="4149080"/>
            <a:ext cx="8721452" cy="2492990"/>
          </a:xfrm>
          <a:prstGeom prst="rect">
            <a:avLst/>
          </a:prstGeom>
        </p:spPr>
        <p:txBody>
          <a:bodyPr wrap="square">
            <a:spAutoFit/>
          </a:bodyPr>
          <a:lstStyle/>
          <a:p>
            <a:pPr algn="ctr"/>
            <a:r>
              <a:rPr lang="es-MX" sz="4000" b="1" dirty="0">
                <a:ln w="1905"/>
                <a:solidFill>
                  <a:schemeClr val="bg1"/>
                </a:solidFill>
                <a:effectLst>
                  <a:outerShdw blurRad="38100" dist="38100" dir="2700000" algn="tl">
                    <a:srgbClr val="000000">
                      <a:alpha val="43137"/>
                    </a:srgbClr>
                  </a:outerShdw>
                </a:effectLst>
              </a:rPr>
              <a:t>Salud Pública: La importancia de la participación municipal</a:t>
            </a:r>
          </a:p>
          <a:p>
            <a:pPr algn="ctr"/>
            <a:r>
              <a:rPr lang="es-MX" sz="4000" b="1" dirty="0">
                <a:ln w="1905"/>
                <a:solidFill>
                  <a:schemeClr val="accent3">
                    <a:lumMod val="50000"/>
                  </a:schemeClr>
                </a:solidFill>
                <a:effectLst>
                  <a:outerShdw blurRad="38100" dist="38100" dir="2700000" algn="tl">
                    <a:srgbClr val="000000">
                      <a:alpha val="43137"/>
                    </a:srgbClr>
                  </a:outerShdw>
                </a:effectLst>
              </a:rPr>
              <a:t> </a:t>
            </a:r>
          </a:p>
          <a:p>
            <a:pPr algn="ctr"/>
            <a:r>
              <a:rPr lang="es-MX" b="1" dirty="0">
                <a:ln w="1905"/>
                <a:solidFill>
                  <a:schemeClr val="bg1"/>
                </a:solidFill>
                <a:effectLst>
                  <a:outerShdw blurRad="38100" dist="38100" dir="2700000" algn="tl">
                    <a:srgbClr val="000000">
                      <a:alpha val="43137"/>
                    </a:srgbClr>
                  </a:outerShdw>
                </a:effectLst>
              </a:rPr>
              <a:t>Dr. Pablo Kuri Morales</a:t>
            </a:r>
          </a:p>
          <a:p>
            <a:pPr algn="ctr"/>
            <a:r>
              <a:rPr lang="es-MX" b="1" dirty="0">
                <a:ln w="1905"/>
                <a:solidFill>
                  <a:schemeClr val="bg1"/>
                </a:solidFill>
                <a:effectLst>
                  <a:outerShdw blurRad="38100" dist="38100" dir="2700000" algn="tl">
                    <a:srgbClr val="000000">
                      <a:alpha val="43137"/>
                    </a:srgbClr>
                  </a:outerShdw>
                </a:effectLst>
              </a:rPr>
              <a:t>Subsecretario de Prevención y Promoción de la Salud </a:t>
            </a:r>
          </a:p>
        </p:txBody>
      </p:sp>
      <p:grpSp>
        <p:nvGrpSpPr>
          <p:cNvPr id="3" name="2 Grupo"/>
          <p:cNvGrpSpPr/>
          <p:nvPr/>
        </p:nvGrpSpPr>
        <p:grpSpPr>
          <a:xfrm>
            <a:off x="-8046" y="114490"/>
            <a:ext cx="9150046" cy="3315072"/>
            <a:chOff x="255905" y="1196752"/>
            <a:chExt cx="9150046" cy="3315072"/>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5905" y="1556792"/>
              <a:ext cx="9150046" cy="29550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5 Imagen"/>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00239" y="1196752"/>
              <a:ext cx="1181649" cy="795709"/>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Imagen 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98800" y="1268760"/>
              <a:ext cx="2990248" cy="702881"/>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8190176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84557" y="2348880"/>
            <a:ext cx="7974886" cy="3385542"/>
          </a:xfrm>
          <a:prstGeom prst="rect">
            <a:avLst/>
          </a:prstGeom>
          <a:noFill/>
        </p:spPr>
        <p:txBody>
          <a:bodyPr wrap="square" rtlCol="0">
            <a:spAutoFit/>
          </a:bodyPr>
          <a:lstStyle/>
          <a:p>
            <a:pPr marL="285750" indent="-285750" algn="just">
              <a:spcBef>
                <a:spcPts val="4200"/>
              </a:spcBef>
              <a:buClr>
                <a:schemeClr val="accent3">
                  <a:lumMod val="50000"/>
                </a:schemeClr>
              </a:buClr>
              <a:buSzPct val="150000"/>
              <a:buFont typeface="Arial" panose="020B0604020202020204" pitchFamily="34" charset="0"/>
              <a:buChar char="•"/>
            </a:pPr>
            <a:r>
              <a:rPr lang="es-MX" sz="2400" dirty="0"/>
              <a:t>Pretende hacer prevalecer la Salud sobre la </a:t>
            </a:r>
            <a:r>
              <a:rPr lang="es-MX" sz="2400" dirty="0" smtClean="0"/>
              <a:t>enfermedad.</a:t>
            </a:r>
            <a:endParaRPr lang="es-MX" sz="2400" dirty="0"/>
          </a:p>
          <a:p>
            <a:pPr marL="285750" indent="-285750" algn="just">
              <a:spcBef>
                <a:spcPts val="4200"/>
              </a:spcBef>
              <a:buClr>
                <a:schemeClr val="accent3">
                  <a:lumMod val="50000"/>
                </a:schemeClr>
              </a:buClr>
              <a:buSzPct val="150000"/>
              <a:buFont typeface="Arial" panose="020B0604020202020204" pitchFamily="34" charset="0"/>
              <a:buChar char="•"/>
            </a:pPr>
            <a:r>
              <a:rPr lang="es-MX" sz="2400" dirty="0"/>
              <a:t>Busca crear mecanismos administrativos para la formulación de las políticas públicas en materia de salud con otros sectores (</a:t>
            </a:r>
            <a:r>
              <a:rPr lang="es-MX" sz="2400" dirty="0" err="1"/>
              <a:t>intersectorialidad</a:t>
            </a:r>
            <a:r>
              <a:rPr lang="es-MX" sz="2400" dirty="0" smtClean="0"/>
              <a:t>).</a:t>
            </a:r>
            <a:endParaRPr lang="es-MX" sz="2400" dirty="0"/>
          </a:p>
          <a:p>
            <a:pPr marL="285750" indent="-285750" algn="just">
              <a:spcBef>
                <a:spcPts val="4200"/>
              </a:spcBef>
              <a:buClr>
                <a:schemeClr val="accent3">
                  <a:lumMod val="50000"/>
                </a:schemeClr>
              </a:buClr>
              <a:buSzPct val="150000"/>
              <a:buFont typeface="Arial" panose="020B0604020202020204" pitchFamily="34" charset="0"/>
              <a:buChar char="•"/>
            </a:pPr>
            <a:r>
              <a:rPr lang="es-MX" sz="2400" dirty="0"/>
              <a:t>Estimula una política de promoción de la salud y prevención de enfermedades con participación de la ciudadanía.</a:t>
            </a:r>
          </a:p>
        </p:txBody>
      </p:sp>
      <p:sp>
        <p:nvSpPr>
          <p:cNvPr id="4" name="3 CuadroTexto"/>
          <p:cNvSpPr txBox="1"/>
          <p:nvPr/>
        </p:nvSpPr>
        <p:spPr>
          <a:xfrm>
            <a:off x="0" y="1412776"/>
            <a:ext cx="9144000" cy="584775"/>
          </a:xfrm>
          <a:prstGeom prst="rect">
            <a:avLst/>
          </a:prstGeom>
          <a:noFill/>
        </p:spPr>
        <p:txBody>
          <a:bodyPr wrap="square" rtlCol="0">
            <a:spAutoFit/>
          </a:bodyPr>
          <a:lstStyle/>
          <a:p>
            <a:pPr algn="ctr"/>
            <a:r>
              <a:rPr lang="es-MX" sz="3200" b="1" dirty="0" smtClean="0">
                <a:solidFill>
                  <a:schemeClr val="accent3">
                    <a:lumMod val="50000"/>
                  </a:schemeClr>
                </a:solidFill>
                <a:effectLst>
                  <a:outerShdw blurRad="38100" dist="38100" dir="2700000" algn="tl">
                    <a:srgbClr val="000000">
                      <a:alpha val="43137"/>
                    </a:srgbClr>
                  </a:outerShdw>
                </a:effectLst>
              </a:rPr>
              <a:t>La Nueva Salud Pública </a:t>
            </a:r>
            <a:endParaRPr lang="es-MX" sz="3200" b="1" dirty="0">
              <a:solidFill>
                <a:schemeClr val="accent3">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87552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50"/>
                                        <p:tgtEl>
                                          <p:spTgt spid="2">
                                            <p:txEl>
                                              <p:pRg st="0" end="0"/>
                                            </p:txEl>
                                          </p:spTgt>
                                        </p:tgtEl>
                                      </p:cBhvr>
                                    </p:animEffect>
                                    <p:anim calcmode="lin" valueType="num">
                                      <p:cBhvr>
                                        <p:cTn id="8" dur="25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25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42" presetClass="entr" presetSubtype="0" fill="hold" grpId="0" nodeType="after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250"/>
                                        <p:tgtEl>
                                          <p:spTgt spid="2">
                                            <p:txEl>
                                              <p:pRg st="1" end="1"/>
                                            </p:txEl>
                                          </p:spTgt>
                                        </p:tgtEl>
                                      </p:cBhvr>
                                    </p:animEffect>
                                    <p:anim calcmode="lin" valueType="num">
                                      <p:cBhvr>
                                        <p:cTn id="14" dur="2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2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250"/>
                                        <p:tgtEl>
                                          <p:spTgt spid="2">
                                            <p:txEl>
                                              <p:pRg st="2" end="2"/>
                                            </p:txEl>
                                          </p:spTgt>
                                        </p:tgtEl>
                                      </p:cBhvr>
                                    </p:animEffect>
                                    <p:anim calcmode="lin" valueType="num">
                                      <p:cBhvr>
                                        <p:cTn id="20" dur="2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2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750"/>
                            </p:stCondLst>
                            <p:childTnLst>
                              <p:par>
                                <p:cTn id="23" presetID="42"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250"/>
                                        <p:tgtEl>
                                          <p:spTgt spid="4"/>
                                        </p:tgtEl>
                                      </p:cBhvr>
                                    </p:animEffect>
                                    <p:anim calcmode="lin" valueType="num">
                                      <p:cBhvr>
                                        <p:cTn id="26" dur="250" fill="hold"/>
                                        <p:tgtEl>
                                          <p:spTgt spid="4"/>
                                        </p:tgtEl>
                                        <p:attrNameLst>
                                          <p:attrName>ppt_x</p:attrName>
                                        </p:attrNameLst>
                                      </p:cBhvr>
                                      <p:tavLst>
                                        <p:tav tm="0">
                                          <p:val>
                                            <p:strVal val="#ppt_x"/>
                                          </p:val>
                                        </p:tav>
                                        <p:tav tm="100000">
                                          <p:val>
                                            <p:strVal val="#ppt_x"/>
                                          </p:val>
                                        </p:tav>
                                      </p:tavLst>
                                    </p:anim>
                                    <p:anim calcmode="lin" valueType="num">
                                      <p:cBhvr>
                                        <p:cTn id="27"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txBox="1">
            <a:spLocks noGrp="1"/>
          </p:cNvSpPr>
          <p:nvPr>
            <p:ph type="title" idx="4294967295"/>
          </p:nvPr>
        </p:nvSpPr>
        <p:spPr>
          <a:xfrm>
            <a:off x="0" y="1196752"/>
            <a:ext cx="9144000" cy="584775"/>
          </a:xfrm>
          <a:prstGeom prst="rect">
            <a:avLst/>
          </a:prstGeom>
          <a:noFill/>
        </p:spPr>
        <p:txBody>
          <a:bodyPr wrap="square" rtlCol="0">
            <a:spAutoFit/>
          </a:bodyPr>
          <a:lstStyle/>
          <a:p>
            <a:r>
              <a:rPr lang="es-MX" sz="3200" b="1" dirty="0" smtClean="0">
                <a:solidFill>
                  <a:schemeClr val="accent3">
                    <a:lumMod val="50000"/>
                  </a:schemeClr>
                </a:solidFill>
                <a:effectLst>
                  <a:outerShdw blurRad="38100" dist="38100" dir="2700000" algn="tl">
                    <a:srgbClr val="000000">
                      <a:alpha val="43137"/>
                    </a:srgbClr>
                  </a:outerShdw>
                </a:effectLst>
              </a:rPr>
              <a:t>Enfoca la visión sobre los determinantes sociales </a:t>
            </a:r>
            <a:endParaRPr lang="es-MX" sz="3200" b="1" dirty="0">
              <a:solidFill>
                <a:schemeClr val="accent3">
                  <a:lumMod val="50000"/>
                </a:schemeClr>
              </a:solidFill>
              <a:effectLst>
                <a:outerShdw blurRad="38100" dist="38100" dir="2700000" algn="tl">
                  <a:srgbClr val="000000">
                    <a:alpha val="43137"/>
                  </a:srgbClr>
                </a:outerShdw>
              </a:effectLst>
            </a:endParaRPr>
          </a:p>
        </p:txBody>
      </p:sp>
      <p:sp>
        <p:nvSpPr>
          <p:cNvPr id="2" name="CuadroTexto 1"/>
          <p:cNvSpPr txBox="1"/>
          <p:nvPr/>
        </p:nvSpPr>
        <p:spPr>
          <a:xfrm>
            <a:off x="467544" y="2200652"/>
            <a:ext cx="8136904" cy="3913059"/>
          </a:xfrm>
          <a:prstGeom prst="rect">
            <a:avLst/>
          </a:prstGeom>
          <a:noFill/>
        </p:spPr>
        <p:txBody>
          <a:bodyPr wrap="square" rtlCol="0">
            <a:spAutoFit/>
          </a:bodyPr>
          <a:lstStyle/>
          <a:p>
            <a:pPr marL="285750" indent="-285750" algn="just">
              <a:lnSpc>
                <a:spcPct val="150000"/>
              </a:lnSpc>
              <a:buClr>
                <a:schemeClr val="accent3">
                  <a:lumMod val="50000"/>
                </a:schemeClr>
              </a:buClr>
              <a:buSzPct val="150000"/>
              <a:buFont typeface="Arial" panose="020B0604020202020204" pitchFamily="34" charset="0"/>
              <a:buChar char="•"/>
            </a:pPr>
            <a:r>
              <a:rPr lang="es-MX" sz="2400" dirty="0"/>
              <a:t>Considera las condiciones sociales y su impacto en exposición, vulnerabilidad y consecuencias diferenciales para planificar e implementar políticas  de salud.</a:t>
            </a:r>
          </a:p>
          <a:p>
            <a:pPr marL="285750" indent="-285750" algn="just">
              <a:lnSpc>
                <a:spcPct val="150000"/>
              </a:lnSpc>
              <a:buClr>
                <a:schemeClr val="accent3">
                  <a:lumMod val="50000"/>
                </a:schemeClr>
              </a:buClr>
              <a:buSzPct val="150000"/>
              <a:buFont typeface="Arial" panose="020B0604020202020204" pitchFamily="34" charset="0"/>
              <a:buChar char="•"/>
            </a:pPr>
            <a:endParaRPr lang="es-MX" sz="2400" dirty="0"/>
          </a:p>
          <a:p>
            <a:pPr marL="285750" indent="-285750" algn="just">
              <a:lnSpc>
                <a:spcPct val="150000"/>
              </a:lnSpc>
              <a:buClr>
                <a:schemeClr val="accent3">
                  <a:lumMod val="50000"/>
                </a:schemeClr>
              </a:buClr>
              <a:buSzPct val="150000"/>
              <a:buFont typeface="Arial" panose="020B0604020202020204" pitchFamily="34" charset="0"/>
              <a:buChar char="•"/>
            </a:pPr>
            <a:r>
              <a:rPr lang="es-MX" sz="2400" dirty="0"/>
              <a:t>Actúa no solo con el objetivo de mejorar la salud en general sino de reducir inequidades, mediante políticas que incorporen acción sobre los determinantes</a:t>
            </a:r>
            <a:r>
              <a:rPr lang="es-MX" sz="2400" dirty="0" smtClean="0"/>
              <a:t>.</a:t>
            </a:r>
            <a:endParaRPr lang="es-MX" sz="2400" dirty="0"/>
          </a:p>
        </p:txBody>
      </p:sp>
    </p:spTree>
    <p:extLst>
      <p:ext uri="{BB962C8B-B14F-4D97-AF65-F5344CB8AC3E}">
        <p14:creationId xmlns:p14="http://schemas.microsoft.com/office/powerpoint/2010/main" xmlns="" val="115377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250"/>
                                        <p:tgtEl>
                                          <p:spTgt spid="2">
                                            <p:txEl>
                                              <p:pRg st="0" end="0"/>
                                            </p:txEl>
                                          </p:spTgt>
                                        </p:tgtEl>
                                      </p:cBhvr>
                                    </p:animEffect>
                                    <p:anim calcmode="lin" valueType="num">
                                      <p:cBhvr>
                                        <p:cTn id="14" dur="25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25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250"/>
                                        <p:tgtEl>
                                          <p:spTgt spid="2">
                                            <p:txEl>
                                              <p:pRg st="2" end="2"/>
                                            </p:txEl>
                                          </p:spTgt>
                                        </p:tgtEl>
                                      </p:cBhvr>
                                    </p:animEffect>
                                    <p:anim calcmode="lin" valueType="num">
                                      <p:cBhvr>
                                        <p:cTn id="20" dur="2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2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51520" y="2386497"/>
            <a:ext cx="4194213" cy="2805063"/>
          </a:xfrm>
          <a:prstGeom prst="rect">
            <a:avLst/>
          </a:prstGeom>
        </p:spPr>
        <p:txBody>
          <a:bodyPr wrap="square">
            <a:spAutoFit/>
          </a:bodyPr>
          <a:lstStyle/>
          <a:p>
            <a:pPr algn="ctr">
              <a:lnSpc>
                <a:spcPct val="150000"/>
              </a:lnSpc>
              <a:spcBef>
                <a:spcPts val="3600"/>
              </a:spcBef>
              <a:buClr>
                <a:schemeClr val="accent2"/>
              </a:buClr>
              <a:buSzPct val="150000"/>
            </a:pPr>
            <a:r>
              <a:rPr lang="es-MX" sz="2400" b="1" dirty="0" smtClean="0">
                <a:latin typeface="Calibri" pitchFamily="34" charset="0"/>
                <a:cs typeface="Calibri" pitchFamily="34" charset="0"/>
              </a:rPr>
              <a:t>“Son circunstancias en las que la población crece, vive, trabaja </a:t>
            </a:r>
            <a:r>
              <a:rPr lang="es-MX" sz="2400" b="1" dirty="0">
                <a:latin typeface="Calibri" pitchFamily="34" charset="0"/>
                <a:cs typeface="Calibri" pitchFamily="34" charset="0"/>
              </a:rPr>
              <a:t>y </a:t>
            </a:r>
            <a:r>
              <a:rPr lang="es-MX" sz="2400" b="1" dirty="0" smtClean="0">
                <a:latin typeface="Calibri" pitchFamily="34" charset="0"/>
                <a:cs typeface="Calibri" pitchFamily="34" charset="0"/>
              </a:rPr>
              <a:t>envejece, y del tipo de sistemas que se utilizan para combatir la enfermedad” </a:t>
            </a:r>
          </a:p>
        </p:txBody>
      </p:sp>
      <p:sp>
        <p:nvSpPr>
          <p:cNvPr id="2" name="1 CuadroTexto"/>
          <p:cNvSpPr txBox="1"/>
          <p:nvPr/>
        </p:nvSpPr>
        <p:spPr>
          <a:xfrm>
            <a:off x="0" y="6347650"/>
            <a:ext cx="9143999" cy="523220"/>
          </a:xfrm>
          <a:prstGeom prst="rect">
            <a:avLst/>
          </a:prstGeom>
          <a:noFill/>
        </p:spPr>
        <p:txBody>
          <a:bodyPr wrap="square" rtlCol="0">
            <a:spAutoFit/>
          </a:bodyPr>
          <a:lstStyle/>
          <a:p>
            <a:pPr algn="just"/>
            <a:r>
              <a:rPr lang="es-MX" sz="1400" b="1" dirty="0" smtClean="0">
                <a:latin typeface="Calibri" pitchFamily="34" charset="0"/>
                <a:cs typeface="Calibri" pitchFamily="34" charset="0"/>
              </a:rPr>
              <a:t>Fuente: Subsanar </a:t>
            </a:r>
            <a:r>
              <a:rPr lang="es-MX" sz="1400" b="1" dirty="0">
                <a:latin typeface="Calibri" pitchFamily="34" charset="0"/>
                <a:cs typeface="Calibri" pitchFamily="34" charset="0"/>
              </a:rPr>
              <a:t>las desigualdades en una generación. Alcanzar la Equidad sanitaria actuando sobre las determinantes sociales en salud. Comisión sobre Determinantes Sociales en Salud. Informe Final. OMS 2009</a:t>
            </a:r>
          </a:p>
        </p:txBody>
      </p:sp>
      <p:grpSp>
        <p:nvGrpSpPr>
          <p:cNvPr id="3" name="2 Grupo"/>
          <p:cNvGrpSpPr/>
          <p:nvPr/>
        </p:nvGrpSpPr>
        <p:grpSpPr>
          <a:xfrm>
            <a:off x="4860778" y="2204864"/>
            <a:ext cx="3908104" cy="3168329"/>
            <a:chOff x="2536104" y="2960806"/>
            <a:chExt cx="3908104" cy="3168329"/>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2536104" y="2960806"/>
              <a:ext cx="3908104" cy="222051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Text Box 13"/>
            <p:cNvSpPr txBox="1">
              <a:spLocks noChangeArrowheads="1"/>
            </p:cNvSpPr>
            <p:nvPr/>
          </p:nvSpPr>
          <p:spPr bwMode="auto">
            <a:xfrm>
              <a:off x="3061041" y="5181320"/>
              <a:ext cx="2858230" cy="9478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r>
                <a:rPr lang="es-ES" b="1" dirty="0">
                  <a:solidFill>
                    <a:srgbClr val="0066CC"/>
                  </a:solidFill>
                </a:rPr>
                <a:t>Comisión sobre</a:t>
              </a:r>
            </a:p>
            <a:p>
              <a:pPr algn="ctr" eaLnBrk="1" hangingPunct="1"/>
              <a:r>
                <a:rPr lang="es-ES" b="1" dirty="0">
                  <a:solidFill>
                    <a:srgbClr val="0066CC"/>
                  </a:solidFill>
                </a:rPr>
                <a:t>Determinantes Sociales</a:t>
              </a:r>
            </a:p>
            <a:p>
              <a:pPr algn="ctr" eaLnBrk="1" hangingPunct="1"/>
              <a:r>
                <a:rPr lang="es-ES" b="1" dirty="0">
                  <a:solidFill>
                    <a:srgbClr val="0066CC"/>
                  </a:solidFill>
                </a:rPr>
                <a:t>de la Salud OMS</a:t>
              </a:r>
            </a:p>
          </p:txBody>
        </p:sp>
      </p:grpSp>
      <p:sp>
        <p:nvSpPr>
          <p:cNvPr id="8" name="4 Título"/>
          <p:cNvSpPr txBox="1">
            <a:spLocks/>
          </p:cNvSpPr>
          <p:nvPr/>
        </p:nvSpPr>
        <p:spPr>
          <a:xfrm>
            <a:off x="0" y="972017"/>
            <a:ext cx="9144000" cy="584775"/>
          </a:xfrm>
          <a:prstGeom prst="rect">
            <a:avLst/>
          </a:prstGeom>
          <a:noFill/>
        </p:spPr>
        <p:txBody>
          <a:bodyPr wrap="square"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3200" b="1" dirty="0" smtClean="0">
                <a:solidFill>
                  <a:schemeClr val="accent3">
                    <a:lumMod val="50000"/>
                  </a:schemeClr>
                </a:solidFill>
                <a:effectLst>
                  <a:outerShdw blurRad="38100" dist="38100" dir="2700000" algn="tl">
                    <a:srgbClr val="000000">
                      <a:alpha val="43137"/>
                    </a:srgbClr>
                  </a:outerShdw>
                </a:effectLst>
              </a:rPr>
              <a:t>Determinantes Sociales de la Salud</a:t>
            </a:r>
            <a:endParaRPr lang="es-MX" sz="3200" b="1" dirty="0">
              <a:solidFill>
                <a:schemeClr val="accent3">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34090074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87189" y="1590711"/>
            <a:ext cx="6769622" cy="4828042"/>
          </a:xfrm>
          <a:prstGeom prst="rect">
            <a:avLst/>
          </a:prstGeom>
        </p:spPr>
      </p:pic>
      <p:sp>
        <p:nvSpPr>
          <p:cNvPr id="6" name="4 Título"/>
          <p:cNvSpPr txBox="1">
            <a:spLocks/>
          </p:cNvSpPr>
          <p:nvPr/>
        </p:nvSpPr>
        <p:spPr>
          <a:xfrm>
            <a:off x="0" y="972017"/>
            <a:ext cx="9144000" cy="584775"/>
          </a:xfrm>
          <a:prstGeom prst="rect">
            <a:avLst/>
          </a:prstGeom>
          <a:noFill/>
        </p:spPr>
        <p:txBody>
          <a:bodyPr wrap="square"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3200" b="1" dirty="0" smtClean="0">
                <a:solidFill>
                  <a:schemeClr val="accent3">
                    <a:lumMod val="50000"/>
                  </a:schemeClr>
                </a:solidFill>
                <a:effectLst>
                  <a:outerShdw blurRad="38100" dist="38100" dir="2700000" algn="tl">
                    <a:srgbClr val="000000">
                      <a:alpha val="43137"/>
                    </a:srgbClr>
                  </a:outerShdw>
                </a:effectLst>
              </a:rPr>
              <a:t>Determinantes Sociales de la Salud</a:t>
            </a:r>
            <a:endParaRPr lang="es-MX" sz="3200" b="1" dirty="0">
              <a:solidFill>
                <a:schemeClr val="accent3">
                  <a:lumMod val="50000"/>
                </a:schemeClr>
              </a:solidFill>
              <a:effectLst>
                <a:outerShdw blurRad="38100" dist="38100" dir="2700000" algn="tl">
                  <a:srgbClr val="000000">
                    <a:alpha val="43137"/>
                  </a:srgbClr>
                </a:outerShdw>
              </a:effectLst>
            </a:endParaRPr>
          </a:p>
        </p:txBody>
      </p:sp>
      <p:sp>
        <p:nvSpPr>
          <p:cNvPr id="7" name="6 CuadroTexto"/>
          <p:cNvSpPr txBox="1"/>
          <p:nvPr/>
        </p:nvSpPr>
        <p:spPr>
          <a:xfrm>
            <a:off x="4432" y="6550311"/>
            <a:ext cx="6727808" cy="307777"/>
          </a:xfrm>
          <a:prstGeom prst="rect">
            <a:avLst/>
          </a:prstGeom>
          <a:noFill/>
        </p:spPr>
        <p:txBody>
          <a:bodyPr wrap="square" rtlCol="0">
            <a:spAutoFit/>
          </a:bodyPr>
          <a:lstStyle>
            <a:defPPr>
              <a:defRPr lang="es-MX"/>
            </a:defPPr>
            <a:lvl1pPr algn="just">
              <a:defRPr sz="1400" b="1">
                <a:latin typeface="Calibri" pitchFamily="34" charset="0"/>
                <a:cs typeface="Calibri" pitchFamily="34" charset="0"/>
              </a:defRPr>
            </a:lvl1pPr>
          </a:lstStyle>
          <a:p>
            <a:r>
              <a:rPr lang="es-MX" dirty="0"/>
              <a:t>Fuente: Tomado del Modelo de </a:t>
            </a:r>
            <a:r>
              <a:rPr lang="es-MX" dirty="0" err="1"/>
              <a:t>Dahlgren</a:t>
            </a:r>
            <a:r>
              <a:rPr lang="es-MX" dirty="0"/>
              <a:t> y </a:t>
            </a:r>
            <a:r>
              <a:rPr lang="es-MX" dirty="0" err="1"/>
              <a:t>Whitehead</a:t>
            </a:r>
            <a:r>
              <a:rPr lang="es-MX" dirty="0"/>
              <a:t> </a:t>
            </a:r>
          </a:p>
        </p:txBody>
      </p:sp>
    </p:spTree>
    <p:extLst>
      <p:ext uri="{BB962C8B-B14F-4D97-AF65-F5344CB8AC3E}">
        <p14:creationId xmlns:p14="http://schemas.microsoft.com/office/powerpoint/2010/main" xmlns="" val="232466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txBox="1">
            <a:spLocks/>
          </p:cNvSpPr>
          <p:nvPr/>
        </p:nvSpPr>
        <p:spPr>
          <a:xfrm>
            <a:off x="0" y="1012700"/>
            <a:ext cx="9144000" cy="1077218"/>
          </a:xfrm>
          <a:prstGeom prst="rect">
            <a:avLst/>
          </a:prstGeom>
          <a:noFill/>
        </p:spPr>
        <p:txBody>
          <a:bodyPr wrap="square" rtlCol="0">
            <a:spAutoFit/>
          </a:bodyPr>
          <a:lstStyle>
            <a:lvl1pPr algn="r" defTabSz="914400" rtl="0" eaLnBrk="1" latinLnBrk="0" hangingPunct="1">
              <a:spcBef>
                <a:spcPct val="0"/>
              </a:spcBef>
              <a:buNone/>
              <a:defRPr sz="4400" b="1" kern="1200">
                <a:solidFill>
                  <a:schemeClr val="tx1"/>
                </a:solidFill>
                <a:latin typeface="+mj-lt"/>
                <a:ea typeface="+mj-ea"/>
                <a:cs typeface="+mj-cs"/>
              </a:defRPr>
            </a:lvl1pPr>
          </a:lstStyle>
          <a:p>
            <a:pPr algn="ctr"/>
            <a:r>
              <a:rPr lang="es-MX" sz="3200" dirty="0" smtClean="0">
                <a:solidFill>
                  <a:schemeClr val="accent3">
                    <a:lumMod val="50000"/>
                  </a:schemeClr>
                </a:solidFill>
                <a:effectLst>
                  <a:outerShdw blurRad="38100" dist="38100" dir="2700000" algn="tl">
                    <a:srgbClr val="000000">
                      <a:alpha val="43137"/>
                    </a:srgbClr>
                  </a:outerShdw>
                </a:effectLst>
              </a:rPr>
              <a:t>Implicaciones para la definición </a:t>
            </a:r>
          </a:p>
          <a:p>
            <a:pPr algn="ctr"/>
            <a:r>
              <a:rPr lang="es-MX" sz="3200" dirty="0" smtClean="0">
                <a:solidFill>
                  <a:schemeClr val="accent3">
                    <a:lumMod val="50000"/>
                  </a:schemeClr>
                </a:solidFill>
                <a:effectLst>
                  <a:outerShdw blurRad="38100" dist="38100" dir="2700000" algn="tl">
                    <a:srgbClr val="000000">
                      <a:alpha val="43137"/>
                    </a:srgbClr>
                  </a:outerShdw>
                </a:effectLst>
              </a:rPr>
              <a:t>de la salud pública hoy</a:t>
            </a:r>
            <a:endParaRPr lang="es-MX" sz="3200" dirty="0">
              <a:solidFill>
                <a:schemeClr val="accent3">
                  <a:lumMod val="50000"/>
                </a:schemeClr>
              </a:solidFill>
              <a:effectLst>
                <a:outerShdw blurRad="38100" dist="38100" dir="2700000" algn="tl">
                  <a:srgbClr val="000000">
                    <a:alpha val="43137"/>
                  </a:srgbClr>
                </a:outerShdw>
              </a:effectLst>
            </a:endParaRPr>
          </a:p>
        </p:txBody>
      </p:sp>
      <p:grpSp>
        <p:nvGrpSpPr>
          <p:cNvPr id="2" name="Grupo 1"/>
          <p:cNvGrpSpPr/>
          <p:nvPr/>
        </p:nvGrpSpPr>
        <p:grpSpPr>
          <a:xfrm>
            <a:off x="1151999" y="2153704"/>
            <a:ext cx="6840760" cy="4467398"/>
            <a:chOff x="1151999" y="2153704"/>
            <a:chExt cx="6840760" cy="4467398"/>
          </a:xfrm>
        </p:grpSpPr>
        <p:sp>
          <p:nvSpPr>
            <p:cNvPr id="21" name="20 Rectángulo"/>
            <p:cNvSpPr/>
            <p:nvPr/>
          </p:nvSpPr>
          <p:spPr>
            <a:xfrm>
              <a:off x="1151999" y="2153704"/>
              <a:ext cx="6840760" cy="4467398"/>
            </a:xfrm>
            <a:prstGeom prst="rect">
              <a:avLst/>
            </a:prstGeom>
            <a:solidFill>
              <a:schemeClr val="bg1">
                <a:lumMod val="95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20" name="19 Grupo"/>
            <p:cNvGrpSpPr/>
            <p:nvPr/>
          </p:nvGrpSpPr>
          <p:grpSpPr>
            <a:xfrm>
              <a:off x="1261002" y="2299648"/>
              <a:ext cx="6624124" cy="4249446"/>
              <a:chOff x="1296627" y="2275898"/>
              <a:chExt cx="6624124" cy="4249446"/>
            </a:xfrm>
          </p:grpSpPr>
          <p:sp>
            <p:nvSpPr>
              <p:cNvPr id="4" name="3 Flecha arriba y abajo"/>
              <p:cNvSpPr/>
              <p:nvPr/>
            </p:nvSpPr>
            <p:spPr>
              <a:xfrm>
                <a:off x="2423635" y="3547154"/>
                <a:ext cx="648072" cy="2978189"/>
              </a:xfrm>
              <a:prstGeom prst="upDownArrow">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Flecha arriba y abajo"/>
              <p:cNvSpPr/>
              <p:nvPr/>
            </p:nvSpPr>
            <p:spPr>
              <a:xfrm>
                <a:off x="3875670" y="3563724"/>
                <a:ext cx="648072" cy="2961620"/>
              </a:xfrm>
              <a:prstGeom prst="upDownArrow">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Flecha arriba y abajo"/>
              <p:cNvSpPr/>
              <p:nvPr/>
            </p:nvSpPr>
            <p:spPr>
              <a:xfrm>
                <a:off x="5387838" y="3563723"/>
                <a:ext cx="648072" cy="2961619"/>
              </a:xfrm>
              <a:prstGeom prst="upDownArrow">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Flecha arriba y abajo"/>
              <p:cNvSpPr/>
              <p:nvPr/>
            </p:nvSpPr>
            <p:spPr>
              <a:xfrm>
                <a:off x="6823450" y="3563724"/>
                <a:ext cx="648072" cy="2961618"/>
              </a:xfrm>
              <a:prstGeom prst="upDownArrow">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CuadroTexto"/>
              <p:cNvSpPr txBox="1"/>
              <p:nvPr/>
            </p:nvSpPr>
            <p:spPr>
              <a:xfrm>
                <a:off x="2339752" y="4141343"/>
                <a:ext cx="5184576" cy="254360"/>
              </a:xfrm>
              <a:prstGeom prst="rect">
                <a:avLst/>
              </a:prstGeom>
              <a:solidFill>
                <a:schemeClr val="accent3">
                  <a:lumMod val="40000"/>
                  <a:lumOff val="60000"/>
                </a:schemeClr>
              </a:solidFill>
              <a:ln>
                <a:solidFill>
                  <a:schemeClr val="bg1"/>
                </a:solidFill>
              </a:ln>
            </p:spPr>
            <p:txBody>
              <a:bodyPr wrap="square" rtlCol="0" anchor="ctr">
                <a:spAutoFit/>
              </a:bodyPr>
              <a:lstStyle/>
              <a:p>
                <a:pPr algn="ctr"/>
                <a:r>
                  <a:rPr lang="es-MX" sz="1600" b="1" dirty="0" smtClean="0"/>
                  <a:t>Disminuir diferenciales en exposición</a:t>
                </a:r>
                <a:endParaRPr lang="es-MX" sz="1600" b="1" dirty="0"/>
              </a:p>
            </p:txBody>
          </p:sp>
          <p:sp>
            <p:nvSpPr>
              <p:cNvPr id="11" name="10 CuadroTexto"/>
              <p:cNvSpPr txBox="1"/>
              <p:nvPr/>
            </p:nvSpPr>
            <p:spPr>
              <a:xfrm>
                <a:off x="2340510" y="4497185"/>
                <a:ext cx="5184576" cy="338554"/>
              </a:xfrm>
              <a:prstGeom prst="rect">
                <a:avLst/>
              </a:prstGeom>
              <a:solidFill>
                <a:schemeClr val="accent3">
                  <a:lumMod val="40000"/>
                  <a:lumOff val="60000"/>
                </a:schemeClr>
              </a:solidFill>
              <a:ln>
                <a:solidFill>
                  <a:schemeClr val="bg1"/>
                </a:solidFill>
              </a:ln>
            </p:spPr>
            <p:txBody>
              <a:bodyPr wrap="square" rtlCol="0" anchor="ctr">
                <a:spAutoFit/>
              </a:bodyPr>
              <a:lstStyle/>
              <a:p>
                <a:pPr algn="ctr"/>
                <a:r>
                  <a:rPr lang="es-MX" sz="1600" b="1" dirty="0" smtClean="0"/>
                  <a:t>Disminuir diferenciales en vulnerabilidad</a:t>
                </a:r>
                <a:endParaRPr lang="es-MX" sz="1600" b="1" dirty="0"/>
              </a:p>
            </p:txBody>
          </p:sp>
          <p:sp>
            <p:nvSpPr>
              <p:cNvPr id="12" name="11 CuadroTexto"/>
              <p:cNvSpPr txBox="1"/>
              <p:nvPr/>
            </p:nvSpPr>
            <p:spPr>
              <a:xfrm>
                <a:off x="2331590" y="4950316"/>
                <a:ext cx="5184576" cy="254360"/>
              </a:xfrm>
              <a:prstGeom prst="rect">
                <a:avLst/>
              </a:prstGeom>
              <a:solidFill>
                <a:schemeClr val="accent3">
                  <a:lumMod val="40000"/>
                  <a:lumOff val="60000"/>
                </a:schemeClr>
              </a:solidFill>
              <a:ln>
                <a:solidFill>
                  <a:schemeClr val="bg1"/>
                </a:solidFill>
              </a:ln>
            </p:spPr>
            <p:txBody>
              <a:bodyPr wrap="square" rtlCol="0" anchor="ctr">
                <a:spAutoFit/>
              </a:bodyPr>
              <a:lstStyle/>
              <a:p>
                <a:pPr algn="ctr"/>
                <a:r>
                  <a:rPr lang="es-MX" sz="1600" b="1" dirty="0" smtClean="0"/>
                  <a:t>Mejorando acceso considerando diferenciales</a:t>
                </a:r>
                <a:endParaRPr lang="es-MX" sz="1600" b="1" dirty="0"/>
              </a:p>
            </p:txBody>
          </p:sp>
          <p:sp>
            <p:nvSpPr>
              <p:cNvPr id="13" name="12 CuadroTexto"/>
              <p:cNvSpPr txBox="1"/>
              <p:nvPr/>
            </p:nvSpPr>
            <p:spPr>
              <a:xfrm>
                <a:off x="2343903" y="5356063"/>
                <a:ext cx="5184576" cy="254360"/>
              </a:xfrm>
              <a:prstGeom prst="rect">
                <a:avLst/>
              </a:prstGeom>
              <a:solidFill>
                <a:schemeClr val="accent3">
                  <a:lumMod val="40000"/>
                  <a:lumOff val="60000"/>
                </a:schemeClr>
              </a:solidFill>
              <a:ln>
                <a:solidFill>
                  <a:schemeClr val="bg1"/>
                </a:solidFill>
              </a:ln>
            </p:spPr>
            <p:txBody>
              <a:bodyPr wrap="square" rtlCol="0" anchor="ctr">
                <a:spAutoFit/>
              </a:bodyPr>
              <a:lstStyle/>
              <a:p>
                <a:pPr algn="ctr"/>
                <a:r>
                  <a:rPr lang="es-MX" sz="1600" b="1" dirty="0" smtClean="0"/>
                  <a:t>Disminuir diferenciales en consecuencias</a:t>
                </a:r>
                <a:endParaRPr lang="es-MX" sz="1600" b="1" dirty="0"/>
              </a:p>
            </p:txBody>
          </p:sp>
          <p:sp>
            <p:nvSpPr>
              <p:cNvPr id="14" name="13 CuadroTexto"/>
              <p:cNvSpPr txBox="1"/>
              <p:nvPr/>
            </p:nvSpPr>
            <p:spPr>
              <a:xfrm>
                <a:off x="2335021" y="5721533"/>
                <a:ext cx="5184576" cy="254360"/>
              </a:xfrm>
              <a:prstGeom prst="rect">
                <a:avLst/>
              </a:prstGeom>
              <a:solidFill>
                <a:schemeClr val="accent3">
                  <a:lumMod val="40000"/>
                  <a:lumOff val="60000"/>
                </a:schemeClr>
              </a:solidFill>
              <a:ln>
                <a:solidFill>
                  <a:schemeClr val="bg1"/>
                </a:solidFill>
              </a:ln>
            </p:spPr>
            <p:txBody>
              <a:bodyPr wrap="square" rtlCol="0" anchor="ctr">
                <a:spAutoFit/>
              </a:bodyPr>
              <a:lstStyle/>
              <a:p>
                <a:pPr algn="ctr"/>
                <a:r>
                  <a:rPr lang="es-MX" sz="1600" b="1" dirty="0" smtClean="0"/>
                  <a:t>Disminuir estratificación social</a:t>
                </a:r>
                <a:endParaRPr lang="es-MX" sz="1600" b="1" dirty="0"/>
              </a:p>
            </p:txBody>
          </p:sp>
          <p:sp>
            <p:nvSpPr>
              <p:cNvPr id="15" name="14 CuadroTexto"/>
              <p:cNvSpPr txBox="1"/>
              <p:nvPr/>
            </p:nvSpPr>
            <p:spPr>
              <a:xfrm>
                <a:off x="1612706" y="2275898"/>
                <a:ext cx="5989838" cy="369332"/>
              </a:xfrm>
              <a:prstGeom prst="rect">
                <a:avLst/>
              </a:prstGeom>
              <a:noFill/>
            </p:spPr>
            <p:txBody>
              <a:bodyPr wrap="square" rtlCol="0">
                <a:spAutoFit/>
              </a:bodyPr>
              <a:lstStyle/>
              <a:p>
                <a:pPr algn="ctr"/>
                <a:r>
                  <a:rPr lang="es-MX" b="1" dirty="0" smtClean="0">
                    <a:solidFill>
                      <a:srgbClr val="C00000"/>
                    </a:solidFill>
                    <a:effectLst>
                      <a:outerShdw blurRad="38100" dist="38100" dir="2700000" algn="tl">
                        <a:srgbClr val="000000">
                          <a:alpha val="43137"/>
                        </a:srgbClr>
                      </a:outerShdw>
                    </a:effectLst>
                  </a:rPr>
                  <a:t>Niveles de intervención para abordar determinantes sociales </a:t>
                </a:r>
                <a:endParaRPr lang="es-MX" b="1" dirty="0">
                  <a:solidFill>
                    <a:srgbClr val="C00000"/>
                  </a:solidFill>
                  <a:effectLst>
                    <a:outerShdw blurRad="38100" dist="38100" dir="2700000" algn="tl">
                      <a:srgbClr val="000000">
                        <a:alpha val="43137"/>
                      </a:srgbClr>
                    </a:outerShdw>
                  </a:effectLst>
                </a:endParaRPr>
              </a:p>
            </p:txBody>
          </p:sp>
          <p:sp>
            <p:nvSpPr>
              <p:cNvPr id="10" name="9 CuadroTexto"/>
              <p:cNvSpPr txBox="1"/>
              <p:nvPr/>
            </p:nvSpPr>
            <p:spPr>
              <a:xfrm>
                <a:off x="2063595" y="2916233"/>
                <a:ext cx="1368152" cy="584775"/>
              </a:xfrm>
              <a:prstGeom prst="rect">
                <a:avLst/>
              </a:prstGeom>
              <a:noFill/>
            </p:spPr>
            <p:txBody>
              <a:bodyPr wrap="square" rtlCol="0">
                <a:spAutoFit/>
              </a:bodyPr>
              <a:lstStyle/>
              <a:p>
                <a:pPr algn="ctr"/>
                <a:r>
                  <a:rPr lang="es-MX" sz="1600" b="1" dirty="0" smtClean="0"/>
                  <a:t>Contexto sociopolítico</a:t>
                </a:r>
                <a:endParaRPr lang="es-MX" sz="1600" b="1" dirty="0"/>
              </a:p>
            </p:txBody>
          </p:sp>
          <p:sp>
            <p:nvSpPr>
              <p:cNvPr id="17" name="16 CuadroTexto"/>
              <p:cNvSpPr txBox="1"/>
              <p:nvPr/>
            </p:nvSpPr>
            <p:spPr>
              <a:xfrm>
                <a:off x="3515630" y="2924944"/>
                <a:ext cx="1368152" cy="584775"/>
              </a:xfrm>
              <a:prstGeom prst="rect">
                <a:avLst/>
              </a:prstGeom>
              <a:noFill/>
            </p:spPr>
            <p:txBody>
              <a:bodyPr wrap="square" rtlCol="0">
                <a:spAutoFit/>
              </a:bodyPr>
              <a:lstStyle/>
              <a:p>
                <a:pPr algn="ctr"/>
                <a:r>
                  <a:rPr lang="es-MX" sz="1600" b="1" dirty="0" smtClean="0"/>
                  <a:t>Participación en decisiones</a:t>
                </a:r>
                <a:endParaRPr lang="es-MX" sz="1600" b="1" dirty="0"/>
              </a:p>
            </p:txBody>
          </p:sp>
          <p:sp>
            <p:nvSpPr>
              <p:cNvPr id="18" name="17 CuadroTexto"/>
              <p:cNvSpPr txBox="1"/>
              <p:nvPr/>
            </p:nvSpPr>
            <p:spPr>
              <a:xfrm>
                <a:off x="5027798" y="2916233"/>
                <a:ext cx="1368152" cy="584775"/>
              </a:xfrm>
              <a:prstGeom prst="rect">
                <a:avLst/>
              </a:prstGeom>
              <a:noFill/>
            </p:spPr>
            <p:txBody>
              <a:bodyPr wrap="square" rtlCol="0">
                <a:spAutoFit/>
              </a:bodyPr>
              <a:lstStyle/>
              <a:p>
                <a:pPr algn="ctr"/>
                <a:r>
                  <a:rPr lang="es-MX" sz="1600" b="1" dirty="0" smtClean="0"/>
                  <a:t>Acción intersectorial</a:t>
                </a:r>
                <a:endParaRPr lang="es-MX" sz="1600" b="1" dirty="0"/>
              </a:p>
            </p:txBody>
          </p:sp>
          <p:sp>
            <p:nvSpPr>
              <p:cNvPr id="19" name="18 CuadroTexto"/>
              <p:cNvSpPr txBox="1"/>
              <p:nvPr/>
            </p:nvSpPr>
            <p:spPr>
              <a:xfrm>
                <a:off x="6408583" y="2916233"/>
                <a:ext cx="1512168" cy="584775"/>
              </a:xfrm>
              <a:prstGeom prst="rect">
                <a:avLst/>
              </a:prstGeom>
              <a:noFill/>
            </p:spPr>
            <p:txBody>
              <a:bodyPr wrap="square" rtlCol="0">
                <a:spAutoFit/>
              </a:bodyPr>
              <a:lstStyle/>
              <a:p>
                <a:pPr algn="ctr"/>
                <a:r>
                  <a:rPr lang="es-MX" sz="1600" b="1" dirty="0" smtClean="0"/>
                  <a:t>Intervenciones efectivas</a:t>
                </a:r>
                <a:endParaRPr lang="es-MX" sz="1600" b="1" dirty="0"/>
              </a:p>
            </p:txBody>
          </p:sp>
          <p:sp>
            <p:nvSpPr>
              <p:cNvPr id="16" name="15 CuadroTexto"/>
              <p:cNvSpPr txBox="1"/>
              <p:nvPr/>
            </p:nvSpPr>
            <p:spPr>
              <a:xfrm>
                <a:off x="1296627" y="3726629"/>
                <a:ext cx="461665" cy="2447374"/>
              </a:xfrm>
              <a:prstGeom prst="rect">
                <a:avLst/>
              </a:prstGeom>
              <a:noFill/>
            </p:spPr>
            <p:txBody>
              <a:bodyPr vert="vert270" wrap="square" rtlCol="0">
                <a:spAutoFit/>
              </a:bodyPr>
              <a:lstStyle/>
              <a:p>
                <a:pPr algn="ctr"/>
                <a:r>
                  <a:rPr lang="es-MX" b="1" dirty="0" smtClean="0"/>
                  <a:t>Nivel de intervención </a:t>
                </a:r>
                <a:endParaRPr lang="es-MX" b="1" dirty="0"/>
              </a:p>
            </p:txBody>
          </p:sp>
        </p:grpSp>
      </p:grpSp>
    </p:spTree>
    <p:extLst>
      <p:ext uri="{BB962C8B-B14F-4D97-AF65-F5344CB8AC3E}">
        <p14:creationId xmlns:p14="http://schemas.microsoft.com/office/powerpoint/2010/main" xmlns="" val="295544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16" presetClass="entr" presetSubtype="42"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out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0" y="1052736"/>
            <a:ext cx="9144000" cy="1224136"/>
          </a:xfrm>
          <a:prstGeom prst="rect">
            <a:avLst/>
          </a:prstGeom>
        </p:spPr>
        <p:txBody>
          <a:bodyPr/>
          <a:lstStyle/>
          <a:p>
            <a:r>
              <a:rPr lang="es-MX" sz="3200" b="1" dirty="0">
                <a:solidFill>
                  <a:schemeClr val="accent3">
                    <a:lumMod val="50000"/>
                  </a:schemeClr>
                </a:solidFill>
                <a:effectLst>
                  <a:outerShdw blurRad="38100" dist="38100" dir="2700000" algn="tl">
                    <a:srgbClr val="000000">
                      <a:alpha val="43137"/>
                    </a:srgbClr>
                  </a:outerShdw>
                </a:effectLst>
              </a:rPr>
              <a:t>Cómo avanzar  hacia políticas sociales más coordinadas, cooperativas, coherentes y maleables</a:t>
            </a:r>
          </a:p>
        </p:txBody>
      </p:sp>
      <p:pic>
        <p:nvPicPr>
          <p:cNvPr id="5" name="Picture 4" descr="trabajoenequip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78076" y="2996952"/>
            <a:ext cx="3491880" cy="236772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4" name="CuadroTexto 3"/>
          <p:cNvSpPr txBox="1"/>
          <p:nvPr/>
        </p:nvSpPr>
        <p:spPr>
          <a:xfrm>
            <a:off x="251520" y="2204864"/>
            <a:ext cx="5040560" cy="4524315"/>
          </a:xfrm>
          <a:prstGeom prst="rect">
            <a:avLst/>
          </a:prstGeom>
          <a:noFill/>
        </p:spPr>
        <p:txBody>
          <a:bodyPr wrap="square" rtlCol="0">
            <a:spAutoFit/>
          </a:bodyPr>
          <a:lstStyle/>
          <a:p>
            <a:pPr marL="354013" indent="-354013" algn="just">
              <a:buFont typeface="+mj-lt"/>
              <a:buAutoNum type="alphaLcParenR"/>
            </a:pPr>
            <a:r>
              <a:rPr lang="es-MX" b="1" dirty="0">
                <a:solidFill>
                  <a:srgbClr val="C00000"/>
                </a:solidFill>
              </a:rPr>
              <a:t>Coordinación: </a:t>
            </a:r>
            <a:r>
              <a:rPr lang="es-MX" dirty="0"/>
              <a:t>Hacer que las políticas sectoriales sean consistentes y </a:t>
            </a:r>
            <a:r>
              <a:rPr lang="es-MX" dirty="0" smtClean="0"/>
              <a:t>robustas.</a:t>
            </a:r>
            <a:endParaRPr lang="es-MX" dirty="0"/>
          </a:p>
          <a:p>
            <a:pPr marL="354013" indent="-354013" algn="just">
              <a:buFont typeface="+mj-lt"/>
              <a:buAutoNum type="alphaLcParenR"/>
            </a:pPr>
            <a:endParaRPr lang="es-MX" b="1" dirty="0">
              <a:solidFill>
                <a:schemeClr val="accent3">
                  <a:lumMod val="50000"/>
                </a:schemeClr>
              </a:solidFill>
            </a:endParaRPr>
          </a:p>
          <a:p>
            <a:pPr marL="354013" indent="-354013" algn="just">
              <a:buFont typeface="+mj-lt"/>
              <a:buAutoNum type="alphaLcParenR"/>
            </a:pPr>
            <a:r>
              <a:rPr lang="es-MX" b="1" dirty="0">
                <a:solidFill>
                  <a:srgbClr val="C00000"/>
                </a:solidFill>
              </a:rPr>
              <a:t>Cooperación: </a:t>
            </a:r>
            <a:r>
              <a:rPr lang="es-MX" dirty="0"/>
              <a:t>Involucrar a todos los actores a que trabajen juntos para beneficio mutuo respondiendo cada uno a sus funciones, atribuciones y metas.</a:t>
            </a:r>
          </a:p>
          <a:p>
            <a:pPr marL="354013" indent="-354013" algn="just">
              <a:buFont typeface="+mj-lt"/>
              <a:buAutoNum type="alphaLcParenR"/>
            </a:pPr>
            <a:endParaRPr lang="es-MX" b="1" dirty="0">
              <a:solidFill>
                <a:schemeClr val="accent3">
                  <a:lumMod val="50000"/>
                </a:schemeClr>
              </a:solidFill>
            </a:endParaRPr>
          </a:p>
          <a:p>
            <a:pPr marL="354013" indent="-354013" algn="just">
              <a:buFont typeface="+mj-lt"/>
              <a:buAutoNum type="alphaLcParenR"/>
            </a:pPr>
            <a:r>
              <a:rPr lang="es-MX" b="1" dirty="0">
                <a:solidFill>
                  <a:srgbClr val="C00000"/>
                </a:solidFill>
              </a:rPr>
              <a:t>Coherencia: </a:t>
            </a:r>
            <a:r>
              <a:rPr lang="es-MX" dirty="0"/>
              <a:t>buscar sinergias y la transversalidad en el gobierno para facilitar el trabajo conjunto hacia políticas con objetivos compartidos.</a:t>
            </a:r>
          </a:p>
          <a:p>
            <a:pPr marL="354013" indent="-354013" algn="just">
              <a:buFont typeface="+mj-lt"/>
              <a:buAutoNum type="alphaLcParenR"/>
            </a:pPr>
            <a:endParaRPr lang="es-MX" b="1" dirty="0">
              <a:solidFill>
                <a:schemeClr val="accent3">
                  <a:lumMod val="50000"/>
                </a:schemeClr>
              </a:solidFill>
            </a:endParaRPr>
          </a:p>
          <a:p>
            <a:pPr marL="354013" indent="-354013" algn="just">
              <a:buFont typeface="+mj-lt"/>
              <a:buAutoNum type="alphaLcParenR"/>
            </a:pPr>
            <a:r>
              <a:rPr lang="es-MX" b="1" dirty="0">
                <a:solidFill>
                  <a:srgbClr val="C00000"/>
                </a:solidFill>
              </a:rPr>
              <a:t>Maleabilidad: </a:t>
            </a:r>
            <a:r>
              <a:rPr lang="es-MX" dirty="0"/>
              <a:t>Aumentar la capacidad de generar políticas que respondan a los cambios y se adapten según las condiciones dadas, mediante la </a:t>
            </a:r>
            <a:r>
              <a:rPr lang="es-MX" dirty="0" smtClean="0"/>
              <a:t>previsión.</a:t>
            </a:r>
            <a:endParaRPr lang="es-MX" dirty="0"/>
          </a:p>
        </p:txBody>
      </p:sp>
    </p:spTree>
    <p:extLst>
      <p:ext uri="{BB962C8B-B14F-4D97-AF65-F5344CB8AC3E}">
        <p14:creationId xmlns:p14="http://schemas.microsoft.com/office/powerpoint/2010/main" xmlns="" val="415996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250"/>
                                        <p:tgtEl>
                                          <p:spTgt spid="4">
                                            <p:txEl>
                                              <p:pRg st="0" end="0"/>
                                            </p:txEl>
                                          </p:spTgt>
                                        </p:tgtEl>
                                      </p:cBhvr>
                                    </p:animEffect>
                                    <p:anim calcmode="lin" valueType="num">
                                      <p:cBhvr>
                                        <p:cTn id="14" dur="25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25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250"/>
                                        <p:tgtEl>
                                          <p:spTgt spid="4">
                                            <p:txEl>
                                              <p:pRg st="2" end="2"/>
                                            </p:txEl>
                                          </p:spTgt>
                                        </p:tgtEl>
                                      </p:cBhvr>
                                    </p:animEffect>
                                    <p:anim calcmode="lin" valueType="num">
                                      <p:cBhvr>
                                        <p:cTn id="20" dur="25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25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250"/>
                                        <p:tgtEl>
                                          <p:spTgt spid="4">
                                            <p:txEl>
                                              <p:pRg st="4" end="4"/>
                                            </p:txEl>
                                          </p:spTgt>
                                        </p:tgtEl>
                                      </p:cBhvr>
                                    </p:animEffect>
                                    <p:anim calcmode="lin" valueType="num">
                                      <p:cBhvr>
                                        <p:cTn id="26" dur="25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7" dur="25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1250"/>
                            </p:stCondLst>
                            <p:childTnLst>
                              <p:par>
                                <p:cTn id="29" presetID="42" presetClass="entr" presetSubtype="0" fill="hold" grpId="0" nodeType="after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250"/>
                                        <p:tgtEl>
                                          <p:spTgt spid="4">
                                            <p:txEl>
                                              <p:pRg st="6" end="6"/>
                                            </p:txEl>
                                          </p:spTgt>
                                        </p:tgtEl>
                                      </p:cBhvr>
                                    </p:animEffect>
                                    <p:anim calcmode="lin" valueType="num">
                                      <p:cBhvr>
                                        <p:cTn id="32" dur="25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3" dur="25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1578496" y="2492896"/>
            <a:ext cx="5987008" cy="3600400"/>
          </a:xfrm>
          <a:prstGeom prst="rect">
            <a:avLst/>
          </a:prstGeom>
        </p:spPr>
        <p:txBody>
          <a:bodyPr>
            <a:noAutofit/>
          </a:bodyPr>
          <a:lstStyle/>
          <a:p>
            <a:pPr marL="0" indent="0" algn="just">
              <a:lnSpc>
                <a:spcPct val="150000"/>
              </a:lnSpc>
              <a:buNone/>
            </a:pPr>
            <a:r>
              <a:rPr lang="es-MX" sz="2400" dirty="0" smtClean="0"/>
              <a:t>Orientación amplia para todo gobierno dirigida a tomar en cuenta la salud como un criterio en las decisiones de política en todos los sectores, los que a su vez se hacen responsables por las consecuencias de sus decisiones en la salud de la población y el ambiente.</a:t>
            </a:r>
            <a:endParaRPr lang="es-MX" sz="2400" dirty="0"/>
          </a:p>
        </p:txBody>
      </p:sp>
      <p:sp>
        <p:nvSpPr>
          <p:cNvPr id="5" name="1 Título"/>
          <p:cNvSpPr>
            <a:spLocks noGrp="1"/>
          </p:cNvSpPr>
          <p:nvPr>
            <p:ph type="title" idx="4294967295"/>
          </p:nvPr>
        </p:nvSpPr>
        <p:spPr>
          <a:xfrm>
            <a:off x="0" y="1479922"/>
            <a:ext cx="9144000" cy="724942"/>
          </a:xfrm>
          <a:prstGeom prst="rect">
            <a:avLst/>
          </a:prstGeom>
        </p:spPr>
        <p:txBody>
          <a:bodyPr/>
          <a:lstStyle/>
          <a:p>
            <a:pPr algn="ctr"/>
            <a:r>
              <a:rPr lang="es-MX" sz="3200" b="1" dirty="0" smtClean="0">
                <a:solidFill>
                  <a:schemeClr val="accent3">
                    <a:lumMod val="50000"/>
                  </a:schemeClr>
                </a:solidFill>
                <a:effectLst>
                  <a:outerShdw blurRad="38100" dist="38100" dir="2700000" algn="tl">
                    <a:srgbClr val="000000">
                      <a:alpha val="43137"/>
                    </a:srgbClr>
                  </a:outerShdw>
                </a:effectLst>
              </a:rPr>
              <a:t>Salud en Todas las Políticas</a:t>
            </a:r>
            <a:endParaRPr lang="es-MX" sz="3200" b="1" dirty="0">
              <a:solidFill>
                <a:schemeClr val="accent3">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94594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50"/>
                                        <p:tgtEl>
                                          <p:spTgt spid="3">
                                            <p:txEl>
                                              <p:pRg st="0" end="0"/>
                                            </p:txEl>
                                          </p:spTgt>
                                        </p:tgtEl>
                                      </p:cBhvr>
                                    </p:animEffect>
                                    <p:anim calcmode="lin" valueType="num">
                                      <p:cBhvr>
                                        <p:cTn id="14"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1164</TotalTime>
  <Words>1724</Words>
  <Application>Microsoft Office PowerPoint</Application>
  <PresentationFormat>Presentación en pantalla (4:3)</PresentationFormat>
  <Paragraphs>174</Paragraphs>
  <Slides>29</Slides>
  <Notes>5</Notes>
  <HiddenSlides>0</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Tema de Office</vt:lpstr>
      <vt:lpstr>Diapositiva 1</vt:lpstr>
      <vt:lpstr>Diapositiva 2</vt:lpstr>
      <vt:lpstr>Diapositiva 3</vt:lpstr>
      <vt:lpstr>Enfoca la visión sobre los determinantes sociales </vt:lpstr>
      <vt:lpstr>Diapositiva 5</vt:lpstr>
      <vt:lpstr>Diapositiva 6</vt:lpstr>
      <vt:lpstr>Diapositiva 7</vt:lpstr>
      <vt:lpstr>Cómo avanzar  hacia políticas sociales más coordinadas, cooperativas, coherentes y maleables</vt:lpstr>
      <vt:lpstr>Salud en Todas las Políticas</vt:lpstr>
      <vt:lpstr>Diapositiva 10</vt:lpstr>
      <vt:lpstr>Diapositiva 11</vt:lpstr>
      <vt:lpstr>Diapositiva 12</vt:lpstr>
      <vt:lpstr>Diapositiva 13</vt:lpstr>
      <vt:lpstr>Diapositiva 14</vt:lpstr>
      <vt:lpstr>Diapositiva 15</vt:lpstr>
      <vt:lpstr>Ejes de Gobierno en Materia de Salud</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Conclusiones</vt:lpstr>
      <vt:lpstr>Diapositiva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310-ADRIANA SC</dc:creator>
  <cp:lastModifiedBy>SESION</cp:lastModifiedBy>
  <cp:revision>58</cp:revision>
  <cp:lastPrinted>2013-07-11T01:11:27Z</cp:lastPrinted>
  <dcterms:created xsi:type="dcterms:W3CDTF">2013-07-08T14:42:19Z</dcterms:created>
  <dcterms:modified xsi:type="dcterms:W3CDTF">2013-09-06T03:53:24Z</dcterms:modified>
</cp:coreProperties>
</file>